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8288000" cy="10287000"/>
  <p:notesSz cx="6858000" cy="9144000"/>
  <p:embeddedFontLst>
    <p:embeddedFont>
      <p:font typeface="Archivo Black" panose="020B0604020202020204" charset="0"/>
      <p:regular r:id="rId23"/>
    </p:embeddedFont>
    <p:embeddedFont>
      <p:font typeface="Canva Sans Bold" panose="020B0604020202020204" charset="0"/>
      <p:regular r:id="rId24"/>
    </p:embeddedFont>
    <p:embeddedFont>
      <p:font typeface="DM Sans" pitchFamily="2" charset="0"/>
      <p:regular r:id="rId25"/>
      <p:bold r:id="rId26"/>
      <p:italic r:id="rId27"/>
      <p:boldItalic r:id="rId28"/>
    </p:embeddedFont>
    <p:embeddedFont>
      <p:font typeface="DM Sans Bold" charset="0"/>
      <p:regular r:id="rId29"/>
      <p:bold r:id="rId30"/>
    </p:embeddedFont>
    <p:embeddedFont>
      <p:font typeface="DM Sans Bold Italics" panose="020B0604020202020204" charset="0"/>
      <p:regular r:id="rId31"/>
    </p:embeddedFont>
    <p:embeddedFont>
      <p:font typeface="DM Sans Italics" panose="020B0604020202020204" charset="0"/>
      <p:regular r:id="rId32"/>
    </p:embeddedFont>
    <p:embeddedFont>
      <p:font typeface="Montserrat Classic" panose="020B0604020202020204" charset="0"/>
      <p:regular r:id="rId33"/>
    </p:embeddedFont>
    <p:embeddedFont>
      <p:font typeface="Montserrat Classic Bold" panose="020B0604020202020204" charset="0"/>
      <p:regular r:id="rId34"/>
    </p:embeddedFont>
    <p:embeddedFont>
      <p:font typeface="Montserrat Italics" panose="020B0604020202020204" charset="0"/>
      <p:regular r:id="rId35"/>
    </p:embeddedFont>
    <p:embeddedFont>
      <p:font typeface="Montserrat Light" panose="00000400000000000000" pitchFamily="2" charset="0"/>
      <p:regular r:id="rId36"/>
      <p:italic r:id="rId37"/>
    </p:embeddedFont>
    <p:embeddedFont>
      <p:font typeface="Montserrat Light Bold" panose="020B0604020202020204" charset="0"/>
      <p:regular r:id="rId38"/>
    </p:embeddedFont>
    <p:embeddedFont>
      <p:font typeface="Open Sans Bold Italics" panose="020B0604020202020204" charset="0"/>
      <p:regular r:id="rId39"/>
    </p:embeddedFont>
    <p:embeddedFont>
      <p:font typeface="Open Sauce Italics" panose="020B0604020202020204" charset="0"/>
      <p:regular r:id="rId40"/>
    </p:embeddedFont>
    <p:embeddedFont>
      <p:font typeface="Oswald" panose="00000500000000000000" pitchFamily="2" charset="0"/>
      <p:regular r:id="rId41"/>
      <p:bold r:id="rId42"/>
    </p:embeddedFont>
    <p:embeddedFont>
      <p:font typeface="Oswald Bold" panose="00000800000000000000" charset="0"/>
      <p:regular r:id="rId43"/>
      <p:bold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B51E79-D894-7E2D-E2F8-50D18BAD82F3}" v="27" dt="2026-08-19T15:13:49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63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7.fntdata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B33DB-BE4A-4274-BE8F-D6F010B3178A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CA71E-43CB-45F4-9806-1DF3B575EC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8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CA71E-43CB-45F4-9806-1DF3B575EC6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921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6795" y="7834414"/>
            <a:ext cx="4273497" cy="2085772"/>
          </a:xfrm>
          <a:custGeom>
            <a:avLst/>
            <a:gdLst/>
            <a:ahLst/>
            <a:cxnLst/>
            <a:rect l="l" t="t" r="r" b="b"/>
            <a:pathLst>
              <a:path w="6559497" h="3616522">
                <a:moveTo>
                  <a:pt x="0" y="0"/>
                </a:moveTo>
                <a:lnTo>
                  <a:pt x="6559498" y="0"/>
                </a:lnTo>
                <a:lnTo>
                  <a:pt x="6559498" y="3616522"/>
                </a:lnTo>
                <a:lnTo>
                  <a:pt x="0" y="36165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077" t="-86100" r="-29524" b="-997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723302" y="348428"/>
            <a:ext cx="3420283" cy="2469277"/>
          </a:xfrm>
          <a:custGeom>
            <a:avLst/>
            <a:gdLst/>
            <a:ahLst/>
            <a:cxnLst/>
            <a:rect l="l" t="t" r="r" b="b"/>
            <a:pathLst>
              <a:path w="3420283" h="2469277">
                <a:moveTo>
                  <a:pt x="0" y="0"/>
                </a:moveTo>
                <a:lnTo>
                  <a:pt x="3420283" y="0"/>
                </a:lnTo>
                <a:lnTo>
                  <a:pt x="3420283" y="2469277"/>
                </a:lnTo>
                <a:lnTo>
                  <a:pt x="0" y="24692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505704" y="731934"/>
            <a:ext cx="3055681" cy="2085771"/>
          </a:xfrm>
          <a:custGeom>
            <a:avLst/>
            <a:gdLst/>
            <a:ahLst/>
            <a:cxnLst/>
            <a:rect l="l" t="t" r="r" b="b"/>
            <a:pathLst>
              <a:path w="3055681" h="2085771">
                <a:moveTo>
                  <a:pt x="0" y="0"/>
                </a:moveTo>
                <a:lnTo>
                  <a:pt x="3055681" y="0"/>
                </a:lnTo>
                <a:lnTo>
                  <a:pt x="3055681" y="2085771"/>
                </a:lnTo>
                <a:lnTo>
                  <a:pt x="0" y="2085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84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3505200" y="4076700"/>
            <a:ext cx="11582400" cy="2302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6000" dirty="0">
                <a:solidFill>
                  <a:srgbClr val="000000"/>
                </a:solidFill>
                <a:latin typeface="Canva Sans Bold"/>
              </a:rPr>
              <a:t>1st Information Session</a:t>
            </a:r>
            <a:endParaRPr lang="en-US" sz="8000" dirty="0">
              <a:solidFill>
                <a:srgbClr val="000000"/>
              </a:solidFill>
              <a:latin typeface="Canva Sans Bold"/>
            </a:endParaRPr>
          </a:p>
          <a:p>
            <a:pPr algn="ctr">
              <a:lnSpc>
                <a:spcPts val="5460"/>
              </a:lnSpc>
            </a:pPr>
            <a:r>
              <a:rPr lang="en-US" sz="4000" dirty="0">
                <a:solidFill>
                  <a:srgbClr val="000000"/>
                </a:solidFill>
                <a:latin typeface="Open Sans Bold Italics"/>
              </a:rPr>
              <a:t>Reach High II 3</a:t>
            </a:r>
            <a:r>
              <a:rPr lang="en-US" sz="4000" baseline="30000" dirty="0">
                <a:solidFill>
                  <a:srgbClr val="000000"/>
                </a:solidFill>
                <a:latin typeface="Open Sans Bold Italics"/>
              </a:rPr>
              <a:t>rd</a:t>
            </a:r>
            <a:r>
              <a:rPr lang="en-US" sz="4000" dirty="0">
                <a:solidFill>
                  <a:srgbClr val="000000"/>
                </a:solidFill>
                <a:latin typeface="Open Sans Bold Italics"/>
              </a:rPr>
              <a:t> Call </a:t>
            </a:r>
          </a:p>
          <a:p>
            <a:pPr algn="ctr">
              <a:lnSpc>
                <a:spcPts val="5460"/>
              </a:lnSpc>
            </a:pPr>
            <a:r>
              <a:rPr lang="en-US" sz="4000" dirty="0">
                <a:solidFill>
                  <a:srgbClr val="000000"/>
                </a:solidFill>
                <a:latin typeface="Open Sans Bold Italics"/>
              </a:rPr>
              <a:t>Applications:  30</a:t>
            </a:r>
            <a:r>
              <a:rPr lang="en-US" sz="4000" baseline="30000" dirty="0">
                <a:solidFill>
                  <a:srgbClr val="000000"/>
                </a:solidFill>
                <a:latin typeface="Open Sans Bold Italics"/>
              </a:rPr>
              <a:t>th</a:t>
            </a:r>
            <a:r>
              <a:rPr lang="en-US" sz="4000" dirty="0">
                <a:solidFill>
                  <a:srgbClr val="000000"/>
                </a:solidFill>
                <a:latin typeface="Open Sans Bold Italics"/>
              </a:rPr>
              <a:t> July -28th August 2026</a:t>
            </a:r>
            <a:endParaRPr lang="en-US" sz="4000" dirty="0">
              <a:solidFill>
                <a:srgbClr val="000000"/>
              </a:solidFill>
              <a:latin typeface="Open Sans Bold Italics"/>
              <a:ea typeface="Open Sans Bold Italics"/>
              <a:cs typeface="Open Sans Bold Itali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3F8FCA-8045-FB2E-E15D-F9957E3DA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4" y="8881883"/>
            <a:ext cx="4048125" cy="8477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2132232"/>
            <a:ext cx="7853860" cy="3311637"/>
          </a:xfrm>
          <a:custGeom>
            <a:avLst/>
            <a:gdLst/>
            <a:ahLst/>
            <a:cxnLst/>
            <a:rect l="l" t="t" r="r" b="b"/>
            <a:pathLst>
              <a:path w="7853860" h="3311637">
                <a:moveTo>
                  <a:pt x="0" y="0"/>
                </a:moveTo>
                <a:lnTo>
                  <a:pt x="7853860" y="0"/>
                </a:lnTo>
                <a:lnTo>
                  <a:pt x="7853860" y="3311638"/>
                </a:lnTo>
                <a:lnTo>
                  <a:pt x="0" y="33116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086" b="-2101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3893719" y="151094"/>
            <a:ext cx="10906040" cy="1208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40"/>
              </a:lnSpc>
            </a:pPr>
            <a:r>
              <a:rPr lang="en-US" sz="7130" spc="698">
                <a:solidFill>
                  <a:srgbClr val="231F20"/>
                </a:solidFill>
                <a:latin typeface="Oswald Bold"/>
              </a:rPr>
              <a:t>INTERVIEW PROCESS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71937" y="2094132"/>
            <a:ext cx="7787363" cy="3669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126" lvl="1" indent="-257063">
              <a:lnSpc>
                <a:spcPts val="3286"/>
              </a:lnSpc>
              <a:buFont typeface="Arial"/>
              <a:buChar char="•"/>
            </a:pPr>
            <a:r>
              <a:rPr lang="en-US" sz="2381" spc="233">
                <a:solidFill>
                  <a:srgbClr val="231F20"/>
                </a:solidFill>
                <a:latin typeface="DM Sans"/>
              </a:rPr>
              <a:t>Applicants shall be invited to provide a short presentation explaining their research proposal as well as answering any queries the board may have with regards to their submission</a:t>
            </a:r>
          </a:p>
          <a:p>
            <a:pPr>
              <a:lnSpc>
                <a:spcPts val="3286"/>
              </a:lnSpc>
            </a:pPr>
            <a:endParaRPr lang="en-US" sz="2381" spc="233">
              <a:solidFill>
                <a:srgbClr val="231F20"/>
              </a:solidFill>
              <a:latin typeface="DM Sans"/>
            </a:endParaRPr>
          </a:p>
          <a:p>
            <a:pPr marL="514126" lvl="1" indent="-257063">
              <a:lnSpc>
                <a:spcPts val="3286"/>
              </a:lnSpc>
              <a:buFont typeface="Arial"/>
              <a:buChar char="•"/>
            </a:pPr>
            <a:r>
              <a:rPr lang="en-US" sz="2381" spc="233">
                <a:solidFill>
                  <a:srgbClr val="231F20"/>
                </a:solidFill>
                <a:latin typeface="DM Sans"/>
              </a:rPr>
              <a:t>The mode and medium by which the interviews will be conducted will be decided by the Board</a:t>
            </a:r>
          </a:p>
        </p:txBody>
      </p:sp>
      <p:sp>
        <p:nvSpPr>
          <p:cNvPr id="6" name="Freeform 6"/>
          <p:cNvSpPr/>
          <p:nvPr/>
        </p:nvSpPr>
        <p:spPr>
          <a:xfrm>
            <a:off x="9841638" y="6578484"/>
            <a:ext cx="7536857" cy="3196832"/>
          </a:xfrm>
          <a:custGeom>
            <a:avLst/>
            <a:gdLst/>
            <a:ahLst/>
            <a:cxnLst/>
            <a:rect l="l" t="t" r="r" b="b"/>
            <a:pathLst>
              <a:path w="7536857" h="3196832">
                <a:moveTo>
                  <a:pt x="0" y="0"/>
                </a:moveTo>
                <a:lnTo>
                  <a:pt x="7536857" y="0"/>
                </a:lnTo>
                <a:lnTo>
                  <a:pt x="7536857" y="3196832"/>
                </a:lnTo>
                <a:lnTo>
                  <a:pt x="0" y="31968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980" t="-48028" b="-2786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830135" y="6022231"/>
            <a:ext cx="8250991" cy="398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161" lvl="1" indent="-248080">
              <a:lnSpc>
                <a:spcPts val="3171"/>
              </a:lnSpc>
              <a:buFont typeface="Arial"/>
              <a:buChar char="•"/>
            </a:pPr>
            <a:r>
              <a:rPr lang="en-US" sz="2298" spc="225">
                <a:solidFill>
                  <a:srgbClr val="231F20"/>
                </a:solidFill>
                <a:latin typeface="DM Sans"/>
              </a:rPr>
              <a:t>Applicants will be notified of their ranking by the Reach High II Board/Office. Obtaining a pass mark does not automatically mean that a grant is being awarded.</a:t>
            </a:r>
          </a:p>
          <a:p>
            <a:pPr>
              <a:lnSpc>
                <a:spcPts val="3171"/>
              </a:lnSpc>
            </a:pPr>
            <a:endParaRPr lang="en-US" sz="2298" spc="225">
              <a:solidFill>
                <a:srgbClr val="231F20"/>
              </a:solidFill>
              <a:latin typeface="DM Sans"/>
            </a:endParaRPr>
          </a:p>
          <a:p>
            <a:pPr marL="496161" lvl="1" indent="-248080">
              <a:lnSpc>
                <a:spcPts val="3171"/>
              </a:lnSpc>
              <a:buFont typeface="Arial"/>
              <a:buChar char="•"/>
            </a:pPr>
            <a:r>
              <a:rPr lang="en-US" sz="2298" spc="225">
                <a:solidFill>
                  <a:srgbClr val="231F20"/>
                </a:solidFill>
                <a:latin typeface="DM Sans"/>
              </a:rPr>
              <a:t>An Applicant is considered to have passed if 70% of the total allocated marks *clause 11 (500 marks) is obtained; nevertheless, this does not automatically mean that a grant is being awarded.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3599396" y="0"/>
            <a:ext cx="4688604" cy="10750398"/>
            <a:chOff x="0" y="0"/>
            <a:chExt cx="1234859" cy="28313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34859" cy="2831380"/>
            </a:xfrm>
            <a:custGeom>
              <a:avLst/>
              <a:gdLst/>
              <a:ahLst/>
              <a:cxnLst/>
              <a:rect l="l" t="t" r="r" b="b"/>
              <a:pathLst>
                <a:path w="1234859" h="2831380">
                  <a:moveTo>
                    <a:pt x="0" y="0"/>
                  </a:moveTo>
                  <a:lnTo>
                    <a:pt x="1234859" y="0"/>
                  </a:lnTo>
                  <a:lnTo>
                    <a:pt x="1234859" y="2831380"/>
                  </a:lnTo>
                  <a:lnTo>
                    <a:pt x="0" y="2831380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111940" y="849511"/>
            <a:ext cx="6176060" cy="8208697"/>
          </a:xfrm>
          <a:custGeom>
            <a:avLst/>
            <a:gdLst/>
            <a:ahLst/>
            <a:cxnLst/>
            <a:rect l="l" t="t" r="r" b="b"/>
            <a:pathLst>
              <a:path w="6176060" h="8208697">
                <a:moveTo>
                  <a:pt x="0" y="0"/>
                </a:moveTo>
                <a:lnTo>
                  <a:pt x="6176060" y="0"/>
                </a:lnTo>
                <a:lnTo>
                  <a:pt x="6176060" y="8208697"/>
                </a:lnTo>
                <a:lnTo>
                  <a:pt x="0" y="82086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652" r="-4965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615831" y="204124"/>
            <a:ext cx="8738375" cy="1300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601"/>
              </a:lnSpc>
            </a:pPr>
            <a:r>
              <a:rPr lang="en-US" sz="7682" spc="752">
                <a:solidFill>
                  <a:srgbClr val="231F20"/>
                </a:solidFill>
                <a:latin typeface="Oswald Bold"/>
              </a:rPr>
              <a:t>VALUE OF AWARD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5831" y="1681560"/>
            <a:ext cx="8439744" cy="378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50"/>
              </a:lnSpc>
              <a:spcBef>
                <a:spcPct val="0"/>
              </a:spcBef>
            </a:pPr>
            <a:r>
              <a:rPr lang="en-US" sz="2210" spc="216">
                <a:solidFill>
                  <a:srgbClr val="231F20"/>
                </a:solidFill>
                <a:latin typeface="DM Sans Bold Italics"/>
              </a:rPr>
              <a:t>The Total Grant awarded cannot exceed €200,000.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8600" y="2236335"/>
            <a:ext cx="10668000" cy="883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657"/>
              </a:lnSpc>
              <a:spcBef>
                <a:spcPct val="0"/>
              </a:spcBef>
            </a:pPr>
            <a:r>
              <a:rPr lang="en-US" sz="2650" u="sng" strike="noStrike" spc="259" dirty="0">
                <a:solidFill>
                  <a:srgbClr val="231F20"/>
                </a:solidFill>
                <a:latin typeface="DM Sans Bold"/>
              </a:rPr>
              <a:t>Post Doctoral Research Allowance</a:t>
            </a: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u="sng" strike="noStrike" spc="259" dirty="0">
              <a:solidFill>
                <a:srgbClr val="231F20"/>
              </a:solidFill>
              <a:latin typeface="DM Sans Bold"/>
            </a:endParaRPr>
          </a:p>
          <a:p>
            <a:pPr marL="572198" lvl="1" indent="-286099" algn="just">
              <a:lnSpc>
                <a:spcPts val="3657"/>
              </a:lnSpc>
              <a:spcBef>
                <a:spcPct val="0"/>
              </a:spcBef>
              <a:buFont typeface="Arial"/>
              <a:buChar char="•"/>
            </a:pPr>
            <a:r>
              <a:rPr lang="en-US" sz="2650" strike="noStrike" spc="259" dirty="0">
                <a:solidFill>
                  <a:srgbClr val="231F20"/>
                </a:solidFill>
                <a:latin typeface="DM Sans Italics"/>
              </a:rPr>
              <a:t>Researchers will benefit from </a:t>
            </a:r>
            <a:r>
              <a:rPr lang="en-US" sz="2650" strike="noStrike" spc="259" dirty="0">
                <a:solidFill>
                  <a:srgbClr val="231F20"/>
                </a:solidFill>
                <a:latin typeface="DM Sans Bold Italics"/>
              </a:rPr>
              <a:t>€43,696</a:t>
            </a:r>
            <a:r>
              <a:rPr lang="en-US" sz="2650" strike="noStrike" spc="259" dirty="0">
                <a:solidFill>
                  <a:srgbClr val="231F20"/>
                </a:solidFill>
                <a:latin typeface="DM Sans Italics"/>
              </a:rPr>
              <a:t> per annum pro rata. </a:t>
            </a: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strike="noStrike" spc="259" dirty="0">
              <a:solidFill>
                <a:srgbClr val="231F20"/>
              </a:solidFill>
              <a:latin typeface="DM Sans Italics"/>
            </a:endParaRPr>
          </a:p>
          <a:p>
            <a:pPr algn="just">
              <a:lnSpc>
                <a:spcPts val="3657"/>
              </a:lnSpc>
              <a:spcBef>
                <a:spcPct val="0"/>
              </a:spcBef>
            </a:pPr>
            <a:r>
              <a:rPr lang="en-US" sz="2650" u="sng" strike="noStrike" spc="259" dirty="0">
                <a:solidFill>
                  <a:srgbClr val="231F20"/>
                </a:solidFill>
                <a:latin typeface="DM Sans Bold"/>
              </a:rPr>
              <a:t>Direct Research Support Expenses</a:t>
            </a: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u="sng" strike="noStrike" spc="259" dirty="0">
              <a:solidFill>
                <a:srgbClr val="231F20"/>
              </a:solidFill>
              <a:latin typeface="DM Sans Bold"/>
            </a:endParaRPr>
          </a:p>
          <a:p>
            <a:pPr marL="572198" lvl="1" indent="-286099" algn="just">
              <a:lnSpc>
                <a:spcPts val="3657"/>
              </a:lnSpc>
              <a:spcBef>
                <a:spcPct val="0"/>
              </a:spcBef>
              <a:buFont typeface="Arial"/>
              <a:buChar char="•"/>
            </a:pPr>
            <a:r>
              <a:rPr lang="en-US" sz="2650" strike="noStrike" spc="259" dirty="0">
                <a:solidFill>
                  <a:srgbClr val="231F20"/>
                </a:solidFill>
                <a:latin typeface="DM Sans Italics"/>
              </a:rPr>
              <a:t>Registration, enrolment fees or tuition fees, training-based fees, etc... which shall not exceed </a:t>
            </a:r>
            <a:r>
              <a:rPr lang="en-US" sz="2650" strike="noStrike" spc="259" dirty="0">
                <a:solidFill>
                  <a:srgbClr val="231F20"/>
                </a:solidFill>
                <a:latin typeface="DM Sans Bold Italics"/>
              </a:rPr>
              <a:t>€3,000 per annum</a:t>
            </a: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strike="noStrike" spc="259" dirty="0">
              <a:solidFill>
                <a:srgbClr val="231F20"/>
              </a:solidFill>
              <a:latin typeface="DM Sans Bold Italics"/>
            </a:endParaRPr>
          </a:p>
          <a:p>
            <a:pPr marL="572198" lvl="1" indent="-286099" algn="just">
              <a:lnSpc>
                <a:spcPts val="3657"/>
              </a:lnSpc>
              <a:spcBef>
                <a:spcPct val="0"/>
              </a:spcBef>
              <a:buFont typeface="Arial"/>
              <a:buChar char="•"/>
            </a:pPr>
            <a:r>
              <a:rPr lang="en-US" sz="2650" strike="noStrike" spc="259" dirty="0">
                <a:solidFill>
                  <a:srgbClr val="231F20"/>
                </a:solidFill>
                <a:latin typeface="DM Sans Italics"/>
              </a:rPr>
              <a:t>For Lab Based Research, costs cannot exceed </a:t>
            </a:r>
            <a:r>
              <a:rPr lang="en-US" sz="2650" strike="noStrike" spc="259" dirty="0">
                <a:solidFill>
                  <a:srgbClr val="231F20"/>
                </a:solidFill>
                <a:latin typeface="DM Sans Bold Italics"/>
              </a:rPr>
              <a:t>€20,000 per annum (Bench Fees as defined in clause 3.5. List must include the cost of each item and </a:t>
            </a:r>
            <a:r>
              <a:rPr lang="en-US" sz="2650" strike="noStrike" spc="259" dirty="0" err="1">
                <a:solidFill>
                  <a:srgbClr val="231F20"/>
                </a:solidFill>
                <a:latin typeface="DM Sans Bold Italics"/>
              </a:rPr>
              <a:t>inc</a:t>
            </a:r>
            <a:r>
              <a:rPr lang="en-US" sz="2650" strike="noStrike" spc="259" dirty="0">
                <a:solidFill>
                  <a:srgbClr val="231F20"/>
                </a:solidFill>
                <a:latin typeface="DM Sans Bold Italics"/>
              </a:rPr>
              <a:t> with the attestation letter)</a:t>
            </a: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strike="noStrike" spc="259" dirty="0">
              <a:solidFill>
                <a:srgbClr val="231F20"/>
              </a:solidFill>
              <a:latin typeface="DM Sans Bold Italics"/>
            </a:endParaRP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strike="noStrike" spc="259" dirty="0">
              <a:solidFill>
                <a:srgbClr val="231F20"/>
              </a:solidFill>
              <a:latin typeface="DM Sans Bold Italics"/>
            </a:endParaRPr>
          </a:p>
          <a:p>
            <a:pPr algn="just">
              <a:lnSpc>
                <a:spcPts val="3657"/>
              </a:lnSpc>
              <a:spcBef>
                <a:spcPct val="0"/>
              </a:spcBef>
            </a:pPr>
            <a:endParaRPr lang="en-US" sz="2650" strike="noStrike" spc="259" dirty="0">
              <a:solidFill>
                <a:srgbClr val="231F20"/>
              </a:solidFill>
              <a:latin typeface="DM Sans Bold Itali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53745" y="-123614"/>
            <a:ext cx="5364378" cy="10749278"/>
            <a:chOff x="0" y="0"/>
            <a:chExt cx="1412840" cy="28310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2840" cy="2831086"/>
            </a:xfrm>
            <a:custGeom>
              <a:avLst/>
              <a:gdLst/>
              <a:ahLst/>
              <a:cxnLst/>
              <a:rect l="l" t="t" r="r" b="b"/>
              <a:pathLst>
                <a:path w="1412840" h="2831086">
                  <a:moveTo>
                    <a:pt x="0" y="0"/>
                  </a:moveTo>
                  <a:lnTo>
                    <a:pt x="1412840" y="0"/>
                  </a:lnTo>
                  <a:lnTo>
                    <a:pt x="1412840" y="2831086"/>
                  </a:lnTo>
                  <a:lnTo>
                    <a:pt x="0" y="2831086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370924" y="1146677"/>
            <a:ext cx="6207859" cy="8208697"/>
          </a:xfrm>
          <a:custGeom>
            <a:avLst/>
            <a:gdLst/>
            <a:ahLst/>
            <a:cxnLst/>
            <a:rect l="l" t="t" r="r" b="b"/>
            <a:pathLst>
              <a:path w="6207859" h="8208697">
                <a:moveTo>
                  <a:pt x="0" y="0"/>
                </a:moveTo>
                <a:lnTo>
                  <a:pt x="6207859" y="0"/>
                </a:lnTo>
                <a:lnTo>
                  <a:pt x="6207859" y="8208697"/>
                </a:lnTo>
                <a:lnTo>
                  <a:pt x="0" y="82086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049" r="-4253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7023364" y="526057"/>
            <a:ext cx="9774789" cy="1000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81"/>
              </a:lnSpc>
              <a:spcBef>
                <a:spcPct val="0"/>
              </a:spcBef>
            </a:pPr>
            <a:r>
              <a:rPr lang="en-US" sz="2450" u="sng" spc="240" dirty="0">
                <a:solidFill>
                  <a:srgbClr val="231F20"/>
                </a:solidFill>
                <a:latin typeface="DM Sans Bold"/>
              </a:rPr>
              <a:t>Research abroad allowance including accommodation</a:t>
            </a: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u="sng" spc="240" dirty="0">
              <a:solidFill>
                <a:srgbClr val="231F20"/>
              </a:solidFill>
              <a:latin typeface="DM Sans Bold"/>
            </a:endParaRPr>
          </a:p>
          <a:p>
            <a:pPr marL="529019" lvl="1" indent="-264509" algn="just">
              <a:lnSpc>
                <a:spcPts val="3381"/>
              </a:lnSpc>
              <a:spcBef>
                <a:spcPct val="0"/>
              </a:spcBef>
              <a:buFont typeface="Arial"/>
              <a:buChar char="•"/>
            </a:pP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In the case of research projects carried out outside Malta, the researcher shall also receive </a:t>
            </a:r>
            <a:r>
              <a:rPr lang="en-US" sz="2450" strike="noStrike" spc="240" dirty="0">
                <a:solidFill>
                  <a:srgbClr val="231F20"/>
                </a:solidFill>
                <a:latin typeface="DM Sans Bold Italics"/>
              </a:rPr>
              <a:t>up to €10,000 per annum.</a:t>
            </a: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 This will be based on a case-by-case basis</a:t>
            </a: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strike="noStrike" spc="240" dirty="0">
              <a:solidFill>
                <a:srgbClr val="231F20"/>
              </a:solidFill>
              <a:latin typeface="DM Sans Italics"/>
            </a:endParaRPr>
          </a:p>
          <a:p>
            <a:pPr algn="just">
              <a:lnSpc>
                <a:spcPts val="3381"/>
              </a:lnSpc>
              <a:spcBef>
                <a:spcPct val="0"/>
              </a:spcBef>
            </a:pPr>
            <a:r>
              <a:rPr lang="en-US" sz="2450" u="sng" strike="noStrike" spc="240" dirty="0">
                <a:solidFill>
                  <a:srgbClr val="231F20"/>
                </a:solidFill>
                <a:latin typeface="DM Sans Bold"/>
              </a:rPr>
              <a:t>Short Visits (accommodation not </a:t>
            </a:r>
            <a:r>
              <a:rPr lang="en-US" sz="2450" u="sng" strike="noStrike" spc="240" dirty="0" err="1">
                <a:solidFill>
                  <a:srgbClr val="231F20"/>
                </a:solidFill>
                <a:latin typeface="DM Sans Bold"/>
              </a:rPr>
              <a:t>inc</a:t>
            </a:r>
            <a:r>
              <a:rPr lang="en-US" sz="2450" u="sng" strike="noStrike" spc="240" dirty="0">
                <a:solidFill>
                  <a:srgbClr val="231F20"/>
                </a:solidFill>
                <a:latin typeface="DM Sans Bold"/>
              </a:rPr>
              <a:t>)</a:t>
            </a: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u="sng" strike="noStrike" spc="240" dirty="0">
              <a:solidFill>
                <a:srgbClr val="231F20"/>
              </a:solidFill>
              <a:latin typeface="DM Sans Bold"/>
            </a:endParaRPr>
          </a:p>
          <a:p>
            <a:pPr marL="529019" lvl="1" indent="-264509" algn="just">
              <a:lnSpc>
                <a:spcPts val="3381"/>
              </a:lnSpc>
              <a:spcBef>
                <a:spcPct val="0"/>
              </a:spcBef>
              <a:buFont typeface="Arial"/>
              <a:buChar char="•"/>
            </a:pP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Awardees required to go abroad for research purposes or on their </a:t>
            </a:r>
            <a:r>
              <a:rPr lang="en-US" sz="2450" strike="noStrike" spc="240" dirty="0" err="1">
                <a:solidFill>
                  <a:srgbClr val="231F20"/>
                </a:solidFill>
                <a:latin typeface="DM Sans Italics"/>
              </a:rPr>
              <a:t>programme</a:t>
            </a: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 of study, will be entitled to </a:t>
            </a:r>
            <a:r>
              <a:rPr lang="en-US" sz="2450" strike="noStrike" spc="240" dirty="0">
                <a:solidFill>
                  <a:srgbClr val="231F20"/>
                </a:solidFill>
                <a:latin typeface="DM Sans Bold Italics"/>
              </a:rPr>
              <a:t>(€200) per visit</a:t>
            </a: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 ( to a maximum of €2,400) over a 12 month period.</a:t>
            </a: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strike="noStrike" spc="240" dirty="0">
              <a:solidFill>
                <a:srgbClr val="231F20"/>
              </a:solidFill>
              <a:latin typeface="DM Sans Italics"/>
            </a:endParaRPr>
          </a:p>
          <a:p>
            <a:pPr marL="529019" lvl="1" indent="-264509" algn="just">
              <a:lnSpc>
                <a:spcPts val="3381"/>
              </a:lnSpc>
              <a:spcBef>
                <a:spcPct val="0"/>
              </a:spcBef>
              <a:buFont typeface="Arial"/>
              <a:buChar char="•"/>
            </a:pP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For those whose visit is 30 days or longer the allowance will be calculated pro-rata on</a:t>
            </a:r>
            <a:r>
              <a:rPr lang="en-US" sz="2450" strike="noStrike" spc="240" dirty="0">
                <a:solidFill>
                  <a:srgbClr val="231F20"/>
                </a:solidFill>
                <a:latin typeface="DM Sans Bold Italics"/>
              </a:rPr>
              <a:t> €4,000</a:t>
            </a: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 per annum (accommodation not </a:t>
            </a:r>
            <a:r>
              <a:rPr lang="en-US" sz="2450" strike="noStrike" spc="240" dirty="0" err="1">
                <a:solidFill>
                  <a:srgbClr val="231F20"/>
                </a:solidFill>
                <a:latin typeface="DM Sans Italics"/>
              </a:rPr>
              <a:t>inc</a:t>
            </a:r>
            <a:r>
              <a:rPr lang="en-US" sz="2450" strike="noStrike" spc="240" dirty="0">
                <a:solidFill>
                  <a:srgbClr val="231F20"/>
                </a:solidFill>
                <a:latin typeface="DM Sans Italics"/>
              </a:rPr>
              <a:t>) subject to the provision of boarding passes and confirmation from their respective Institution confirming the purpose of their visit</a:t>
            </a: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strike="noStrike" spc="240" dirty="0">
              <a:solidFill>
                <a:srgbClr val="231F20"/>
              </a:solidFill>
              <a:latin typeface="DM Sans Italics"/>
            </a:endParaRP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strike="noStrike" spc="240" dirty="0">
              <a:solidFill>
                <a:srgbClr val="231F20"/>
              </a:solidFill>
              <a:latin typeface="DM Sans Italics"/>
            </a:endParaRPr>
          </a:p>
          <a:p>
            <a:pPr algn="just">
              <a:lnSpc>
                <a:spcPts val="3381"/>
              </a:lnSpc>
              <a:spcBef>
                <a:spcPct val="0"/>
              </a:spcBef>
            </a:pPr>
            <a:endParaRPr lang="en-US" sz="2450" strike="noStrike" spc="240" dirty="0">
              <a:solidFill>
                <a:srgbClr val="231F20"/>
              </a:solidFill>
              <a:latin typeface="DM Sans Itali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5013836" y="1028700"/>
            <a:ext cx="19526635" cy="1720229"/>
            <a:chOff x="0" y="0"/>
            <a:chExt cx="1876002" cy="1652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76002" cy="165269"/>
            </a:xfrm>
            <a:custGeom>
              <a:avLst/>
              <a:gdLst/>
              <a:ahLst/>
              <a:cxnLst/>
              <a:rect l="l" t="t" r="r" b="b"/>
              <a:pathLst>
                <a:path w="1876002" h="165269">
                  <a:moveTo>
                    <a:pt x="1672802" y="0"/>
                  </a:moveTo>
                  <a:lnTo>
                    <a:pt x="0" y="0"/>
                  </a:lnTo>
                  <a:lnTo>
                    <a:pt x="203200" y="165269"/>
                  </a:lnTo>
                  <a:lnTo>
                    <a:pt x="1876002" y="165269"/>
                  </a:lnTo>
                  <a:lnTo>
                    <a:pt x="1672802" y="0"/>
                  </a:lnTo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0"/>
              <a:ext cx="609600" cy="609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9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6860" y="3981287"/>
            <a:ext cx="736150" cy="636369"/>
            <a:chOff x="0" y="0"/>
            <a:chExt cx="193883" cy="1676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3883" cy="167603"/>
            </a:xfrm>
            <a:custGeom>
              <a:avLst/>
              <a:gdLst/>
              <a:ahLst/>
              <a:cxnLst/>
              <a:rect l="l" t="t" r="r" b="b"/>
              <a:pathLst>
                <a:path w="193883" h="167603">
                  <a:moveTo>
                    <a:pt x="83802" y="0"/>
                  </a:moveTo>
                  <a:lnTo>
                    <a:pt x="110081" y="0"/>
                  </a:lnTo>
                  <a:cubicBezTo>
                    <a:pt x="156364" y="0"/>
                    <a:pt x="193883" y="37519"/>
                    <a:pt x="193883" y="83802"/>
                  </a:cubicBezTo>
                  <a:lnTo>
                    <a:pt x="193883" y="83802"/>
                  </a:lnTo>
                  <a:cubicBezTo>
                    <a:pt x="193883" y="130084"/>
                    <a:pt x="156364" y="167603"/>
                    <a:pt x="110081" y="167603"/>
                  </a:cubicBezTo>
                  <a:lnTo>
                    <a:pt x="83802" y="167603"/>
                  </a:lnTo>
                  <a:cubicBezTo>
                    <a:pt x="37519" y="167603"/>
                    <a:pt x="0" y="130084"/>
                    <a:pt x="0" y="83802"/>
                  </a:cubicBezTo>
                  <a:lnTo>
                    <a:pt x="0" y="83802"/>
                  </a:lnTo>
                  <a:cubicBezTo>
                    <a:pt x="0" y="37519"/>
                    <a:pt x="37519" y="0"/>
                    <a:pt x="83802" y="0"/>
                  </a:cubicBezTo>
                  <a:close/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r>
                <a:rPr lang="en-US" sz="2981" spc="29">
                  <a:solidFill>
                    <a:srgbClr val="FFFFFF"/>
                  </a:solidFill>
                  <a:latin typeface="Montserrat Classic Bold"/>
                </a:rPr>
                <a:t>01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7584" y="3789283"/>
            <a:ext cx="7006416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Save for exceptional situations duly substantiated by the stakeholders, any change to the Mentor or Host Institution of the research project is not allowed.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684903" y="3240310"/>
            <a:ext cx="3314591" cy="3314591"/>
            <a:chOff x="0" y="0"/>
            <a:chExt cx="4872604" cy="48726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2609" cy="4872609"/>
            </a:xfrm>
            <a:custGeom>
              <a:avLst/>
              <a:gdLst/>
              <a:ahLst/>
              <a:cxnLst/>
              <a:rect l="l" t="t" r="r" b="b"/>
              <a:pathLst>
                <a:path w="4872609" h="4872609">
                  <a:moveTo>
                    <a:pt x="1061593" y="2436241"/>
                  </a:moveTo>
                  <a:cubicBezTo>
                    <a:pt x="1061593" y="1687957"/>
                    <a:pt x="1688084" y="1061466"/>
                    <a:pt x="2436368" y="1061466"/>
                  </a:cubicBezTo>
                  <a:cubicBezTo>
                    <a:pt x="3202051" y="1061466"/>
                    <a:pt x="3811143" y="1687957"/>
                    <a:pt x="3811143" y="2436241"/>
                  </a:cubicBezTo>
                  <a:cubicBezTo>
                    <a:pt x="3811143" y="3201924"/>
                    <a:pt x="3202051" y="3811016"/>
                    <a:pt x="2436368" y="3811016"/>
                  </a:cubicBezTo>
                  <a:cubicBezTo>
                    <a:pt x="2436368" y="4872609"/>
                    <a:pt x="2436368" y="4872609"/>
                    <a:pt x="2436368" y="4872609"/>
                  </a:cubicBezTo>
                  <a:cubicBezTo>
                    <a:pt x="3776345" y="4872609"/>
                    <a:pt x="4872609" y="3776218"/>
                    <a:pt x="4872609" y="2436368"/>
                  </a:cubicBezTo>
                  <a:cubicBezTo>
                    <a:pt x="4872609" y="1096518"/>
                    <a:pt x="3776218" y="0"/>
                    <a:pt x="2436241" y="0"/>
                  </a:cubicBezTo>
                  <a:cubicBezTo>
                    <a:pt x="1096264" y="0"/>
                    <a:pt x="0" y="1096391"/>
                    <a:pt x="0" y="2436241"/>
                  </a:cubicBezTo>
                  <a:lnTo>
                    <a:pt x="1061593" y="2436241"/>
                  </a:lnTo>
                </a:path>
              </a:pathLst>
            </a:custGeom>
            <a:solidFill>
              <a:srgbClr val="000000">
                <a:alpha val="16863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81212" y="3767100"/>
            <a:ext cx="3314591" cy="3326378"/>
            <a:chOff x="0" y="0"/>
            <a:chExt cx="4872604" cy="48899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72609" cy="4889881"/>
            </a:xfrm>
            <a:custGeom>
              <a:avLst/>
              <a:gdLst/>
              <a:ahLst/>
              <a:cxnLst/>
              <a:rect l="l" t="t" r="r" b="b"/>
              <a:pathLst>
                <a:path w="4872609" h="4889881">
                  <a:moveTo>
                    <a:pt x="3811016" y="2453640"/>
                  </a:moveTo>
                  <a:cubicBezTo>
                    <a:pt x="3811016" y="3201924"/>
                    <a:pt x="3201924" y="3828415"/>
                    <a:pt x="2436241" y="3828415"/>
                  </a:cubicBezTo>
                  <a:cubicBezTo>
                    <a:pt x="1687957" y="3828415"/>
                    <a:pt x="1061466" y="3201924"/>
                    <a:pt x="1061466" y="2453640"/>
                  </a:cubicBezTo>
                  <a:cubicBezTo>
                    <a:pt x="1061466" y="1687957"/>
                    <a:pt x="1687957" y="1078865"/>
                    <a:pt x="2436241" y="1078865"/>
                  </a:cubicBezTo>
                  <a:cubicBezTo>
                    <a:pt x="2436241" y="0"/>
                    <a:pt x="2436241" y="0"/>
                    <a:pt x="2436241" y="0"/>
                  </a:cubicBezTo>
                  <a:cubicBezTo>
                    <a:pt x="1096391" y="0"/>
                    <a:pt x="0" y="1096264"/>
                    <a:pt x="0" y="2453640"/>
                  </a:cubicBezTo>
                  <a:cubicBezTo>
                    <a:pt x="0" y="3793617"/>
                    <a:pt x="1096391" y="4889881"/>
                    <a:pt x="2436241" y="4889881"/>
                  </a:cubicBezTo>
                  <a:cubicBezTo>
                    <a:pt x="3776091" y="4889881"/>
                    <a:pt x="4872609" y="3793617"/>
                    <a:pt x="4872609" y="2453640"/>
                  </a:cubicBezTo>
                  <a:lnTo>
                    <a:pt x="3811016" y="2453640"/>
                  </a:lnTo>
                </a:path>
              </a:pathLst>
            </a:custGeom>
            <a:solidFill>
              <a:srgbClr val="000000">
                <a:alpha val="16863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548713" y="6337440"/>
            <a:ext cx="3314591" cy="3315573"/>
            <a:chOff x="0" y="0"/>
            <a:chExt cx="4872604" cy="48740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872482" cy="4874006"/>
            </a:xfrm>
            <a:custGeom>
              <a:avLst/>
              <a:gdLst/>
              <a:ahLst/>
              <a:cxnLst/>
              <a:rect l="l" t="t" r="r" b="b"/>
              <a:pathLst>
                <a:path w="4872482" h="4874006">
                  <a:moveTo>
                    <a:pt x="3811016" y="2437003"/>
                  </a:moveTo>
                  <a:cubicBezTo>
                    <a:pt x="3811016" y="3202940"/>
                    <a:pt x="3201924" y="3812159"/>
                    <a:pt x="2436241" y="3812159"/>
                  </a:cubicBezTo>
                  <a:cubicBezTo>
                    <a:pt x="1687957" y="3812159"/>
                    <a:pt x="1061466" y="3202940"/>
                    <a:pt x="1061466" y="2437003"/>
                  </a:cubicBezTo>
                  <a:cubicBezTo>
                    <a:pt x="1061466" y="1688465"/>
                    <a:pt x="1687957" y="1061847"/>
                    <a:pt x="2436241" y="1061847"/>
                  </a:cubicBezTo>
                  <a:cubicBezTo>
                    <a:pt x="2436241" y="0"/>
                    <a:pt x="2436241" y="0"/>
                    <a:pt x="2436241" y="0"/>
                  </a:cubicBezTo>
                  <a:cubicBezTo>
                    <a:pt x="1096391" y="0"/>
                    <a:pt x="0" y="1096645"/>
                    <a:pt x="0" y="2437003"/>
                  </a:cubicBezTo>
                  <a:cubicBezTo>
                    <a:pt x="0" y="3777361"/>
                    <a:pt x="1096391" y="4874006"/>
                    <a:pt x="2436241" y="4874006"/>
                  </a:cubicBezTo>
                  <a:cubicBezTo>
                    <a:pt x="3776091" y="4874006"/>
                    <a:pt x="4872482" y="3777361"/>
                    <a:pt x="4872482" y="2437003"/>
                  </a:cubicBezTo>
                  <a:lnTo>
                    <a:pt x="3811016" y="2437003"/>
                  </a:lnTo>
                </a:path>
              </a:pathLst>
            </a:custGeom>
            <a:solidFill>
              <a:srgbClr val="000000">
                <a:alpha val="16863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878301" y="4617656"/>
            <a:ext cx="1520413" cy="152041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469664" y="7244657"/>
            <a:ext cx="1522475" cy="152247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447581" y="4617656"/>
            <a:ext cx="1566642" cy="1566642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1135381" y="4897605"/>
            <a:ext cx="1006253" cy="960515"/>
          </a:xfrm>
          <a:custGeom>
            <a:avLst/>
            <a:gdLst/>
            <a:ahLst/>
            <a:cxnLst/>
            <a:rect l="l" t="t" r="r" b="b"/>
            <a:pathLst>
              <a:path w="1006253" h="960515">
                <a:moveTo>
                  <a:pt x="0" y="0"/>
                </a:moveTo>
                <a:lnTo>
                  <a:pt x="1006253" y="0"/>
                </a:lnTo>
                <a:lnTo>
                  <a:pt x="1006253" y="960515"/>
                </a:lnTo>
                <a:lnTo>
                  <a:pt x="0" y="9605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Freeform 26"/>
          <p:cNvSpPr/>
          <p:nvPr/>
        </p:nvSpPr>
        <p:spPr>
          <a:xfrm>
            <a:off x="13779447" y="4906117"/>
            <a:ext cx="902910" cy="916237"/>
          </a:xfrm>
          <a:custGeom>
            <a:avLst/>
            <a:gdLst/>
            <a:ahLst/>
            <a:cxnLst/>
            <a:rect l="l" t="t" r="r" b="b"/>
            <a:pathLst>
              <a:path w="902910" h="916237">
                <a:moveTo>
                  <a:pt x="0" y="0"/>
                </a:moveTo>
                <a:lnTo>
                  <a:pt x="902910" y="0"/>
                </a:lnTo>
                <a:lnTo>
                  <a:pt x="902910" y="916237"/>
                </a:lnTo>
                <a:lnTo>
                  <a:pt x="0" y="9162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TextBox 27"/>
          <p:cNvSpPr txBox="1"/>
          <p:nvPr/>
        </p:nvSpPr>
        <p:spPr>
          <a:xfrm>
            <a:off x="375292" y="1469019"/>
            <a:ext cx="15512906" cy="99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17"/>
              </a:lnSpc>
              <a:spcBef>
                <a:spcPct val="0"/>
              </a:spcBef>
            </a:pPr>
            <a:r>
              <a:rPr lang="en-US" sz="5882" spc="576">
                <a:solidFill>
                  <a:srgbClr val="FFFFFF"/>
                </a:solidFill>
                <a:latin typeface="Oswald Bold"/>
              </a:rPr>
              <a:t>OTHER IMPORTANT INFORMATION 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916860" y="2748929"/>
            <a:ext cx="5689104" cy="275488"/>
            <a:chOff x="0" y="0"/>
            <a:chExt cx="4519796" cy="21886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519796" cy="218865"/>
            </a:xfrm>
            <a:custGeom>
              <a:avLst/>
              <a:gdLst/>
              <a:ahLst/>
              <a:cxnLst/>
              <a:rect l="l" t="t" r="r" b="b"/>
              <a:pathLst>
                <a:path w="4519796" h="218865">
                  <a:moveTo>
                    <a:pt x="4316596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4519796" y="218865"/>
                  </a:lnTo>
                  <a:lnTo>
                    <a:pt x="4316596" y="0"/>
                  </a:lnTo>
                </a:path>
              </a:pathLst>
            </a:custGeom>
            <a:solidFill>
              <a:srgbClr val="727070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01600" y="-19050"/>
              <a:ext cx="609600" cy="628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916860" y="6430657"/>
            <a:ext cx="736150" cy="662821"/>
            <a:chOff x="0" y="0"/>
            <a:chExt cx="193883" cy="17457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93883" cy="174570"/>
            </a:xfrm>
            <a:custGeom>
              <a:avLst/>
              <a:gdLst/>
              <a:ahLst/>
              <a:cxnLst/>
              <a:rect l="l" t="t" r="r" b="b"/>
              <a:pathLst>
                <a:path w="193883" h="174570">
                  <a:moveTo>
                    <a:pt x="84134" y="0"/>
                  </a:moveTo>
                  <a:lnTo>
                    <a:pt x="109749" y="0"/>
                  </a:lnTo>
                  <a:cubicBezTo>
                    <a:pt x="156215" y="0"/>
                    <a:pt x="193883" y="37668"/>
                    <a:pt x="193883" y="84134"/>
                  </a:cubicBezTo>
                  <a:lnTo>
                    <a:pt x="193883" y="90436"/>
                  </a:lnTo>
                  <a:cubicBezTo>
                    <a:pt x="193883" y="136902"/>
                    <a:pt x="156215" y="174570"/>
                    <a:pt x="109749" y="174570"/>
                  </a:cubicBezTo>
                  <a:lnTo>
                    <a:pt x="84134" y="174570"/>
                  </a:lnTo>
                  <a:cubicBezTo>
                    <a:pt x="37668" y="174570"/>
                    <a:pt x="0" y="136902"/>
                    <a:pt x="0" y="90436"/>
                  </a:cubicBezTo>
                  <a:lnTo>
                    <a:pt x="0" y="84134"/>
                  </a:lnTo>
                  <a:cubicBezTo>
                    <a:pt x="0" y="37668"/>
                    <a:pt x="37668" y="0"/>
                    <a:pt x="84134" y="0"/>
                  </a:cubicBezTo>
                  <a:close/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r>
                <a:rPr lang="en-US" sz="2981" spc="29">
                  <a:solidFill>
                    <a:srgbClr val="FFFFFF"/>
                  </a:solidFill>
                  <a:latin typeface="Montserrat Classic Bold"/>
                </a:rPr>
                <a:t>02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162555" y="6070671"/>
            <a:ext cx="7006416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010" spc="197">
                <a:solidFill>
                  <a:srgbClr val="231F20"/>
                </a:solidFill>
                <a:latin typeface="Montserrat Light"/>
              </a:rPr>
              <a:t>The researchers need to write a minimum of three (3) publications in research journals throughout the duration of the research project.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916860" y="8595479"/>
            <a:ext cx="736150" cy="662821"/>
            <a:chOff x="0" y="0"/>
            <a:chExt cx="193883" cy="17457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93883" cy="174570"/>
            </a:xfrm>
            <a:custGeom>
              <a:avLst/>
              <a:gdLst/>
              <a:ahLst/>
              <a:cxnLst/>
              <a:rect l="l" t="t" r="r" b="b"/>
              <a:pathLst>
                <a:path w="193883" h="174570">
                  <a:moveTo>
                    <a:pt x="84134" y="0"/>
                  </a:moveTo>
                  <a:lnTo>
                    <a:pt x="109749" y="0"/>
                  </a:lnTo>
                  <a:cubicBezTo>
                    <a:pt x="156215" y="0"/>
                    <a:pt x="193883" y="37668"/>
                    <a:pt x="193883" y="84134"/>
                  </a:cubicBezTo>
                  <a:lnTo>
                    <a:pt x="193883" y="90436"/>
                  </a:lnTo>
                  <a:cubicBezTo>
                    <a:pt x="193883" y="136902"/>
                    <a:pt x="156215" y="174570"/>
                    <a:pt x="109749" y="174570"/>
                  </a:cubicBezTo>
                  <a:lnTo>
                    <a:pt x="84134" y="174570"/>
                  </a:lnTo>
                  <a:cubicBezTo>
                    <a:pt x="37668" y="174570"/>
                    <a:pt x="0" y="136902"/>
                    <a:pt x="0" y="90436"/>
                  </a:cubicBezTo>
                  <a:lnTo>
                    <a:pt x="0" y="84134"/>
                  </a:lnTo>
                  <a:cubicBezTo>
                    <a:pt x="0" y="37668"/>
                    <a:pt x="37668" y="0"/>
                    <a:pt x="84134" y="0"/>
                  </a:cubicBezTo>
                  <a:close/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r>
                <a:rPr lang="en-US" sz="2981" spc="29">
                  <a:solidFill>
                    <a:srgbClr val="FFFFFF"/>
                  </a:solidFill>
                  <a:latin typeface="Montserrat Classic Bold"/>
                </a:rPr>
                <a:t>03</a:t>
              </a: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2162555" y="8246278"/>
            <a:ext cx="6346855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The Researcher may not change the objectives indicated in the proposed work </a:t>
            </a:r>
            <a:r>
              <a:rPr lang="en-US" sz="2010" spc="197" dirty="0" err="1">
                <a:solidFill>
                  <a:srgbClr val="231F20"/>
                </a:solidFill>
                <a:latin typeface="Montserrat Light"/>
              </a:rPr>
              <a:t>programme</a:t>
            </a: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 without consent from the Mentor and/or the Host institution.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2085550" y="-131220"/>
            <a:ext cx="9534019" cy="1112295"/>
            <a:chOff x="0" y="0"/>
            <a:chExt cx="1876002" cy="21886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876002" cy="218865"/>
            </a:xfrm>
            <a:custGeom>
              <a:avLst/>
              <a:gdLst/>
              <a:ahLst/>
              <a:cxnLst/>
              <a:rect l="l" t="t" r="r" b="b"/>
              <a:pathLst>
                <a:path w="1876002" h="218865">
                  <a:moveTo>
                    <a:pt x="1672802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1876002" y="218865"/>
                  </a:lnTo>
                  <a:lnTo>
                    <a:pt x="1672802" y="0"/>
                  </a:lnTo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01600" y="-19050"/>
              <a:ext cx="609600" cy="628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AutoShape 42"/>
          <p:cNvSpPr/>
          <p:nvPr/>
        </p:nvSpPr>
        <p:spPr>
          <a:xfrm>
            <a:off x="-715490" y="962025"/>
            <a:ext cx="129212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3" name="Freeform 43"/>
          <p:cNvSpPr/>
          <p:nvPr/>
        </p:nvSpPr>
        <p:spPr>
          <a:xfrm>
            <a:off x="13779447" y="7532947"/>
            <a:ext cx="902910" cy="902910"/>
          </a:xfrm>
          <a:custGeom>
            <a:avLst/>
            <a:gdLst/>
            <a:ahLst/>
            <a:cxnLst/>
            <a:rect l="l" t="t" r="r" b="b"/>
            <a:pathLst>
              <a:path w="902910" h="902910">
                <a:moveTo>
                  <a:pt x="0" y="0"/>
                </a:moveTo>
                <a:lnTo>
                  <a:pt x="902910" y="0"/>
                </a:lnTo>
                <a:lnTo>
                  <a:pt x="902910" y="902910"/>
                </a:lnTo>
                <a:lnTo>
                  <a:pt x="0" y="902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53805" y="2844051"/>
            <a:ext cx="2395193" cy="2396730"/>
            <a:chOff x="0" y="0"/>
            <a:chExt cx="3367440" cy="336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7405" cy="3369564"/>
            </a:xfrm>
            <a:custGeom>
              <a:avLst/>
              <a:gdLst/>
              <a:ahLst/>
              <a:cxnLst/>
              <a:rect l="l" t="t" r="r" b="b"/>
              <a:pathLst>
                <a:path w="3367405" h="3369564">
                  <a:moveTo>
                    <a:pt x="0" y="1684782"/>
                  </a:moveTo>
                  <a:cubicBezTo>
                    <a:pt x="0" y="754253"/>
                    <a:pt x="753872" y="0"/>
                    <a:pt x="1683766" y="0"/>
                  </a:cubicBezTo>
                  <a:cubicBezTo>
                    <a:pt x="2613660" y="0"/>
                    <a:pt x="3367405" y="754253"/>
                    <a:pt x="3367405" y="1684782"/>
                  </a:cubicBezTo>
                  <a:cubicBezTo>
                    <a:pt x="3367405" y="2615311"/>
                    <a:pt x="2613660" y="3369564"/>
                    <a:pt x="1683766" y="3369564"/>
                  </a:cubicBezTo>
                  <a:cubicBezTo>
                    <a:pt x="753872" y="3369564"/>
                    <a:pt x="0" y="2615311"/>
                    <a:pt x="0" y="1684782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Freeform 5"/>
          <p:cNvSpPr/>
          <p:nvPr/>
        </p:nvSpPr>
        <p:spPr>
          <a:xfrm>
            <a:off x="1972758" y="5412533"/>
            <a:ext cx="977057" cy="1121882"/>
          </a:xfrm>
          <a:custGeom>
            <a:avLst/>
            <a:gdLst/>
            <a:ahLst/>
            <a:cxnLst/>
            <a:rect l="l" t="t" r="r" b="b"/>
            <a:pathLst>
              <a:path w="977057" h="1121882">
                <a:moveTo>
                  <a:pt x="0" y="0"/>
                </a:moveTo>
                <a:lnTo>
                  <a:pt x="977057" y="0"/>
                </a:lnTo>
                <a:lnTo>
                  <a:pt x="977057" y="1121882"/>
                </a:lnTo>
                <a:lnTo>
                  <a:pt x="0" y="1121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617107" y="5600608"/>
            <a:ext cx="2812156" cy="2153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67" spc="202">
                <a:solidFill>
                  <a:srgbClr val="040506"/>
                </a:solidFill>
                <a:latin typeface="Montserrat Light"/>
              </a:rPr>
              <a:t>Awardees will be invited to sign an agreement and fill in a number of forms ( Review clause 13)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52233" y="3475266"/>
            <a:ext cx="2877030" cy="873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602" spc="36">
                <a:solidFill>
                  <a:srgbClr val="FFFFFF"/>
                </a:solidFill>
                <a:latin typeface="Montserrat Classic"/>
              </a:rPr>
              <a:t>Grant Agreement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49205" y="5591083"/>
            <a:ext cx="3721546" cy="410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714"/>
              </a:lnSpc>
              <a:spcBef>
                <a:spcPct val="0"/>
              </a:spcBef>
            </a:pPr>
            <a:r>
              <a:rPr lang="en-US" sz="1967" u="none" strike="noStrike" spc="192" dirty="0">
                <a:solidFill>
                  <a:srgbClr val="040506"/>
                </a:solidFill>
                <a:latin typeface="Montserrat Light"/>
              </a:rPr>
              <a:t>Approximately every six (6) months researchers shall ask their academic mentor to submit to the Project leader a report confirming progress, which may include feedback on agreed schedules, milestones, and deliverables and research outputs of the researcher.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8007" y="624497"/>
            <a:ext cx="14915896" cy="1041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94"/>
              </a:lnSpc>
            </a:pPr>
            <a:r>
              <a:rPr lang="en-US" sz="6155" spc="603">
                <a:solidFill>
                  <a:srgbClr val="231F20"/>
                </a:solidFill>
                <a:latin typeface="Oswald Bold"/>
              </a:rPr>
              <a:t>INFORMATION FOR FUTURE AWARDEES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326494" y="2746770"/>
            <a:ext cx="2395193" cy="2396730"/>
            <a:chOff x="0" y="0"/>
            <a:chExt cx="3367440" cy="3369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67405" cy="3369564"/>
            </a:xfrm>
            <a:custGeom>
              <a:avLst/>
              <a:gdLst/>
              <a:ahLst/>
              <a:cxnLst/>
              <a:rect l="l" t="t" r="r" b="b"/>
              <a:pathLst>
                <a:path w="3367405" h="3369564">
                  <a:moveTo>
                    <a:pt x="0" y="1684782"/>
                  </a:moveTo>
                  <a:cubicBezTo>
                    <a:pt x="0" y="754253"/>
                    <a:pt x="753872" y="0"/>
                    <a:pt x="1683766" y="0"/>
                  </a:cubicBezTo>
                  <a:cubicBezTo>
                    <a:pt x="2613660" y="0"/>
                    <a:pt x="3367405" y="754253"/>
                    <a:pt x="3367405" y="1684782"/>
                  </a:cubicBezTo>
                  <a:cubicBezTo>
                    <a:pt x="3367405" y="2615311"/>
                    <a:pt x="2613660" y="3369564"/>
                    <a:pt x="1683766" y="3369564"/>
                  </a:cubicBezTo>
                  <a:cubicBezTo>
                    <a:pt x="753872" y="3369564"/>
                    <a:pt x="0" y="2615311"/>
                    <a:pt x="0" y="1684782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326494" y="3475266"/>
            <a:ext cx="2366967" cy="873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602" spc="36">
                <a:solidFill>
                  <a:srgbClr val="FFFBFB"/>
                </a:solidFill>
                <a:latin typeface="Montserrat Classic"/>
              </a:rPr>
              <a:t>Progress Reports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798138" y="2746770"/>
            <a:ext cx="2395193" cy="2396730"/>
            <a:chOff x="0" y="0"/>
            <a:chExt cx="3367440" cy="33696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67405" cy="3369564"/>
            </a:xfrm>
            <a:custGeom>
              <a:avLst/>
              <a:gdLst/>
              <a:ahLst/>
              <a:cxnLst/>
              <a:rect l="l" t="t" r="r" b="b"/>
              <a:pathLst>
                <a:path w="3367405" h="3369564">
                  <a:moveTo>
                    <a:pt x="0" y="1684782"/>
                  </a:moveTo>
                  <a:cubicBezTo>
                    <a:pt x="0" y="754253"/>
                    <a:pt x="753872" y="0"/>
                    <a:pt x="1683766" y="0"/>
                  </a:cubicBezTo>
                  <a:cubicBezTo>
                    <a:pt x="2613660" y="0"/>
                    <a:pt x="3367405" y="754253"/>
                    <a:pt x="3367405" y="1684782"/>
                  </a:cubicBezTo>
                  <a:cubicBezTo>
                    <a:pt x="3367405" y="2615311"/>
                    <a:pt x="2613660" y="3369564"/>
                    <a:pt x="1683766" y="3369564"/>
                  </a:cubicBezTo>
                  <a:cubicBezTo>
                    <a:pt x="753872" y="3369564"/>
                    <a:pt x="0" y="2615311"/>
                    <a:pt x="0" y="1684782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336921" y="5600608"/>
            <a:ext cx="3161947" cy="323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67" spc="202">
                <a:solidFill>
                  <a:srgbClr val="040506"/>
                </a:solidFill>
                <a:latin typeface="Montserrat Light"/>
              </a:rPr>
              <a:t>The research project might be subject to monitoring and control actions by national and European bodies according to the applicable legislation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826364" y="3699103"/>
            <a:ext cx="2366967" cy="426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602" spc="36">
                <a:solidFill>
                  <a:srgbClr val="FFFBFB"/>
                </a:solidFill>
                <a:latin typeface="Montserrat Classic"/>
              </a:rPr>
              <a:t>Monitoring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78481" y="5591083"/>
            <a:ext cx="3864642" cy="4450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14"/>
              </a:lnSpc>
            </a:pPr>
            <a:r>
              <a:rPr lang="en-US" sz="1967" spc="192">
                <a:solidFill>
                  <a:srgbClr val="040506"/>
                </a:solidFill>
                <a:latin typeface="Montserrat Light"/>
              </a:rPr>
              <a:t>All publicity (clause 17)  associated with or arising from the</a:t>
            </a:r>
          </a:p>
          <a:p>
            <a:pPr algn="ctr">
              <a:lnSpc>
                <a:spcPts val="2714"/>
              </a:lnSpc>
            </a:pPr>
            <a:r>
              <a:rPr lang="en-US" sz="1967" spc="192">
                <a:solidFill>
                  <a:srgbClr val="040506"/>
                </a:solidFill>
                <a:latin typeface="Montserrat Light"/>
              </a:rPr>
              <a:t>research undertaken by the researcher while in receipt of REACH HIGH II Scholars Programme -</a:t>
            </a:r>
          </a:p>
          <a:p>
            <a:pPr algn="ctr">
              <a:lnSpc>
                <a:spcPts val="2714"/>
              </a:lnSpc>
            </a:pPr>
            <a:r>
              <a:rPr lang="en-US" sz="1967" spc="192">
                <a:solidFill>
                  <a:srgbClr val="040506"/>
                </a:solidFill>
                <a:latin typeface="Montserrat Light"/>
              </a:rPr>
              <a:t>Post-Doctoral Grants funding must contain acknowledgement of funding received from the</a:t>
            </a:r>
          </a:p>
          <a:p>
            <a:pPr marL="0" lvl="1" indent="0" algn="ctr">
              <a:lnSpc>
                <a:spcPts val="2714"/>
              </a:lnSpc>
              <a:spcBef>
                <a:spcPct val="0"/>
              </a:spcBef>
            </a:pPr>
            <a:r>
              <a:rPr lang="en-US" sz="1967" spc="192">
                <a:solidFill>
                  <a:srgbClr val="040506"/>
                </a:solidFill>
                <a:latin typeface="Montserrat Light"/>
              </a:rPr>
              <a:t>grant and ESF+ 2021 – 2027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4613206" y="2732933"/>
            <a:ext cx="2395193" cy="2396730"/>
            <a:chOff x="0" y="0"/>
            <a:chExt cx="3367440" cy="336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367405" cy="3369564"/>
            </a:xfrm>
            <a:custGeom>
              <a:avLst/>
              <a:gdLst/>
              <a:ahLst/>
              <a:cxnLst/>
              <a:rect l="l" t="t" r="r" b="b"/>
              <a:pathLst>
                <a:path w="3367405" h="3369564">
                  <a:moveTo>
                    <a:pt x="0" y="1684782"/>
                  </a:moveTo>
                  <a:cubicBezTo>
                    <a:pt x="0" y="754253"/>
                    <a:pt x="753872" y="0"/>
                    <a:pt x="1683766" y="0"/>
                  </a:cubicBezTo>
                  <a:cubicBezTo>
                    <a:pt x="2613660" y="0"/>
                    <a:pt x="3367405" y="754253"/>
                    <a:pt x="3367405" y="1684782"/>
                  </a:cubicBezTo>
                  <a:cubicBezTo>
                    <a:pt x="3367405" y="2615311"/>
                    <a:pt x="2613660" y="3369564"/>
                    <a:pt x="1683766" y="3369564"/>
                  </a:cubicBezTo>
                  <a:cubicBezTo>
                    <a:pt x="753872" y="3369564"/>
                    <a:pt x="0" y="2615311"/>
                    <a:pt x="0" y="1684782"/>
                  </a:cubicBezTo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4641432" y="3699103"/>
            <a:ext cx="2366967" cy="426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602" spc="36">
                <a:solidFill>
                  <a:srgbClr val="FFFBFB"/>
                </a:solidFill>
                <a:latin typeface="Montserrat Classic"/>
              </a:rPr>
              <a:t>Publicity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2925483">
            <a:off x="5978889" y="4633519"/>
            <a:ext cx="15026802" cy="1591351"/>
          </a:xfrm>
          <a:custGeom>
            <a:avLst/>
            <a:gdLst/>
            <a:ahLst/>
            <a:cxnLst/>
            <a:rect l="l" t="t" r="r" b="b"/>
            <a:pathLst>
              <a:path w="15026802" h="1591351">
                <a:moveTo>
                  <a:pt x="0" y="0"/>
                </a:moveTo>
                <a:lnTo>
                  <a:pt x="15026802" y="0"/>
                </a:lnTo>
                <a:lnTo>
                  <a:pt x="15026802" y="1591350"/>
                </a:lnTo>
                <a:lnTo>
                  <a:pt x="0" y="15913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046979" y="0"/>
            <a:ext cx="9241021" cy="10396149"/>
            <a:chOff x="0" y="0"/>
            <a:chExt cx="5370413" cy="6041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blipFill>
              <a:blip r:embed="rId4"/>
              <a:stretch>
                <a:fillRect l="-50000" r="-5000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66800" y="0"/>
            <a:ext cx="11734800" cy="1790700"/>
            <a:chOff x="0" y="0"/>
            <a:chExt cx="1537211" cy="2188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37211" cy="218865"/>
            </a:xfrm>
            <a:custGeom>
              <a:avLst/>
              <a:gdLst/>
              <a:ahLst/>
              <a:cxnLst/>
              <a:rect l="l" t="t" r="r" b="b"/>
              <a:pathLst>
                <a:path w="1537211" h="218865">
                  <a:moveTo>
                    <a:pt x="1334011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1537211" y="218865"/>
                  </a:lnTo>
                  <a:lnTo>
                    <a:pt x="1334011" y="0"/>
                  </a:lnTo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19050"/>
              <a:ext cx="609600" cy="628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4615" y="2577775"/>
            <a:ext cx="11584048" cy="672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4050" lvl="1" indent="-242025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Final progress report from Mentor with URL address of publications and scientific creations resulting from the activity. </a:t>
            </a:r>
          </a:p>
          <a:p>
            <a:pPr marL="484050" lvl="1" indent="-242025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Three publications in Research Journals</a:t>
            </a:r>
          </a:p>
          <a:p>
            <a:pPr marL="484050" lvl="1" indent="-242025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Relevant publications in international renowned journals, publications in conference proceedings, papers in international conferences, etc...;</a:t>
            </a:r>
          </a:p>
          <a:p>
            <a:pPr marL="484050" lvl="1" indent="-242025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The dissemination of results to public and private bodies and entities</a:t>
            </a:r>
          </a:p>
          <a:p>
            <a:pPr marL="484050" lvl="1" indent="-242025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Technical reports etc...;</a:t>
            </a:r>
          </a:p>
          <a:p>
            <a:pPr marL="484050" lvl="1" indent="-242025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Patents, ISO, new experimental devices, product standards derived from research results plans and proposals for the improvement of offered services innovative suggestions - proposals on resolving problems of production operators, instruments or protocols for monitoring or measuring variables in natural or man-made systems, pilot plants, </a:t>
            </a:r>
            <a:r>
              <a:rPr lang="en-US" sz="2242" spc="219" dirty="0" err="1">
                <a:solidFill>
                  <a:srgbClr val="231F20"/>
                </a:solidFill>
                <a:latin typeface="Montserrat Light"/>
              </a:rPr>
              <a:t>etc</a:t>
            </a: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 (where applicable).</a:t>
            </a:r>
          </a:p>
          <a:p>
            <a:pPr marL="484050" lvl="1" indent="-242025" algn="l">
              <a:lnSpc>
                <a:spcPts val="3093"/>
              </a:lnSpc>
              <a:buFont typeface="Arial"/>
              <a:buChar char="•"/>
            </a:pPr>
            <a:r>
              <a:rPr lang="en-US" sz="2242" spc="219" dirty="0">
                <a:solidFill>
                  <a:srgbClr val="231F20"/>
                </a:solidFill>
                <a:latin typeface="Montserrat Light"/>
              </a:rPr>
              <a:t>A write up on the research work carried out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60026" y="329327"/>
            <a:ext cx="7416941" cy="1132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86"/>
              </a:lnSpc>
              <a:spcBef>
                <a:spcPct val="0"/>
              </a:spcBef>
            </a:pPr>
            <a:r>
              <a:rPr lang="en-US" sz="6729" spc="53" dirty="0">
                <a:solidFill>
                  <a:srgbClr val="FFFFFF"/>
                </a:solidFill>
                <a:latin typeface="Archivo Black"/>
              </a:rPr>
              <a:t>DELIVERABLES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085372" y="2186593"/>
            <a:ext cx="9515248" cy="520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1"/>
              </a:lnSpc>
            </a:pPr>
            <a:r>
              <a:rPr lang="en-US" sz="3615" dirty="0">
                <a:solidFill>
                  <a:srgbClr val="000000"/>
                </a:solidFill>
                <a:latin typeface="DM Sans Bold Italics"/>
              </a:rPr>
              <a:t>Website</a:t>
            </a:r>
            <a:r>
              <a:rPr lang="en-US" sz="3615" dirty="0">
                <a:solidFill>
                  <a:srgbClr val="000000"/>
                </a:solidFill>
                <a:latin typeface="DM Sans Italics"/>
              </a:rPr>
              <a:t> </a:t>
            </a:r>
          </a:p>
          <a:p>
            <a:pPr>
              <a:lnSpc>
                <a:spcPts val="5061"/>
              </a:lnSpc>
            </a:pPr>
            <a:r>
              <a:rPr lang="en-US" sz="3615" dirty="0">
                <a:solidFill>
                  <a:srgbClr val="000000"/>
                </a:solidFill>
                <a:latin typeface="DM Sans Italics"/>
              </a:rPr>
              <a:t>https://myscholarship.gov.mt/en/</a:t>
            </a:r>
          </a:p>
          <a:p>
            <a:pPr>
              <a:lnSpc>
                <a:spcPts val="5061"/>
              </a:lnSpc>
            </a:pPr>
            <a:endParaRPr lang="en-US" sz="3615" dirty="0">
              <a:solidFill>
                <a:srgbClr val="000000"/>
              </a:solidFill>
              <a:latin typeface="DM Sans Italics"/>
            </a:endParaRPr>
          </a:p>
          <a:p>
            <a:pPr>
              <a:lnSpc>
                <a:spcPts val="5061"/>
              </a:lnSpc>
            </a:pPr>
            <a:r>
              <a:rPr lang="en-US" sz="3615" dirty="0">
                <a:solidFill>
                  <a:srgbClr val="000000"/>
                </a:solidFill>
                <a:latin typeface="DM Sans Bold Italics"/>
              </a:rPr>
              <a:t>Email </a:t>
            </a:r>
          </a:p>
          <a:p>
            <a:pPr>
              <a:lnSpc>
                <a:spcPts val="5061"/>
              </a:lnSpc>
            </a:pPr>
            <a:r>
              <a:rPr lang="en-US" sz="3615" dirty="0">
                <a:solidFill>
                  <a:srgbClr val="000000"/>
                </a:solidFill>
                <a:latin typeface="DM Sans Italics"/>
              </a:rPr>
              <a:t>reach-high.mes@gov.mt</a:t>
            </a:r>
          </a:p>
          <a:p>
            <a:pPr>
              <a:lnSpc>
                <a:spcPts val="5061"/>
              </a:lnSpc>
            </a:pPr>
            <a:endParaRPr lang="en-US" sz="3615" dirty="0">
              <a:solidFill>
                <a:srgbClr val="000000"/>
              </a:solidFill>
              <a:latin typeface="DM Sans Italics"/>
            </a:endParaRPr>
          </a:p>
          <a:p>
            <a:pPr>
              <a:lnSpc>
                <a:spcPts val="5061"/>
              </a:lnSpc>
            </a:pPr>
            <a:r>
              <a:rPr lang="en-US" sz="3615" dirty="0">
                <a:solidFill>
                  <a:srgbClr val="000000"/>
                </a:solidFill>
                <a:latin typeface="DM Sans Bold Italics"/>
              </a:rPr>
              <a:t>Phone Number</a:t>
            </a:r>
          </a:p>
          <a:p>
            <a:pPr marL="0" lvl="0" indent="0">
              <a:lnSpc>
                <a:spcPts val="5061"/>
              </a:lnSpc>
              <a:spcBef>
                <a:spcPct val="0"/>
              </a:spcBef>
            </a:pPr>
            <a:r>
              <a:rPr lang="en-US" sz="3615" dirty="0">
                <a:solidFill>
                  <a:srgbClr val="000000"/>
                </a:solidFill>
                <a:latin typeface="DM Sans Italics"/>
              </a:rPr>
              <a:t>2598 2671/77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-990600" y="7581900"/>
            <a:ext cx="6934200" cy="2775188"/>
          </a:xfrm>
          <a:custGeom>
            <a:avLst/>
            <a:gdLst/>
            <a:ahLst/>
            <a:cxnLst/>
            <a:rect l="l" t="t" r="r" b="b"/>
            <a:pathLst>
              <a:path w="11881594" h="3564478">
                <a:moveTo>
                  <a:pt x="11881594" y="0"/>
                </a:moveTo>
                <a:lnTo>
                  <a:pt x="0" y="0"/>
                </a:lnTo>
                <a:lnTo>
                  <a:pt x="0" y="3564478"/>
                </a:lnTo>
                <a:lnTo>
                  <a:pt x="11881594" y="3564478"/>
                </a:lnTo>
                <a:lnTo>
                  <a:pt x="1188159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1600620" y="3019427"/>
            <a:ext cx="6559497" cy="3616522"/>
          </a:xfrm>
          <a:custGeom>
            <a:avLst/>
            <a:gdLst/>
            <a:ahLst/>
            <a:cxnLst/>
            <a:rect l="l" t="t" r="r" b="b"/>
            <a:pathLst>
              <a:path w="6559497" h="3616522">
                <a:moveTo>
                  <a:pt x="0" y="0"/>
                </a:moveTo>
                <a:lnTo>
                  <a:pt x="6559498" y="0"/>
                </a:lnTo>
                <a:lnTo>
                  <a:pt x="6559498" y="3616522"/>
                </a:lnTo>
                <a:lnTo>
                  <a:pt x="0" y="36165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077" t="-86100" r="-29524" b="-997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647826" y="6320137"/>
            <a:ext cx="631624" cy="631624"/>
          </a:xfrm>
          <a:custGeom>
            <a:avLst/>
            <a:gdLst/>
            <a:ahLst/>
            <a:cxnLst/>
            <a:rect l="l" t="t" r="r" b="b"/>
            <a:pathLst>
              <a:path w="631624" h="631624">
                <a:moveTo>
                  <a:pt x="0" y="0"/>
                </a:moveTo>
                <a:lnTo>
                  <a:pt x="631624" y="0"/>
                </a:lnTo>
                <a:lnTo>
                  <a:pt x="631624" y="631624"/>
                </a:lnTo>
                <a:lnTo>
                  <a:pt x="0" y="6316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46028" y="2624479"/>
            <a:ext cx="698484" cy="710760"/>
          </a:xfrm>
          <a:custGeom>
            <a:avLst/>
            <a:gdLst/>
            <a:ahLst/>
            <a:cxnLst/>
            <a:rect l="l" t="t" r="r" b="b"/>
            <a:pathLst>
              <a:path w="698484" h="710760">
                <a:moveTo>
                  <a:pt x="0" y="0"/>
                </a:moveTo>
                <a:lnTo>
                  <a:pt x="698484" y="0"/>
                </a:lnTo>
                <a:lnTo>
                  <a:pt x="698484" y="710760"/>
                </a:lnTo>
                <a:lnTo>
                  <a:pt x="0" y="7107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582764" y="4446814"/>
            <a:ext cx="761748" cy="761748"/>
          </a:xfrm>
          <a:custGeom>
            <a:avLst/>
            <a:gdLst/>
            <a:ahLst/>
            <a:cxnLst/>
            <a:rect l="l" t="t" r="r" b="b"/>
            <a:pathLst>
              <a:path w="761748" h="761748">
                <a:moveTo>
                  <a:pt x="0" y="0"/>
                </a:moveTo>
                <a:lnTo>
                  <a:pt x="761748" y="0"/>
                </a:lnTo>
                <a:lnTo>
                  <a:pt x="761748" y="761748"/>
                </a:lnTo>
                <a:lnTo>
                  <a:pt x="0" y="7617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2897298" y="1823"/>
            <a:ext cx="12915261" cy="1443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774"/>
              </a:lnSpc>
              <a:spcBef>
                <a:spcPct val="0"/>
              </a:spcBef>
            </a:pPr>
            <a:r>
              <a:rPr lang="en-US" sz="8532" spc="836">
                <a:solidFill>
                  <a:srgbClr val="231F20"/>
                </a:solidFill>
                <a:latin typeface="Oswald Bold"/>
              </a:rPr>
              <a:t>CONTACT INFORMATION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83237" y="4465219"/>
            <a:ext cx="25783492" cy="9586163"/>
          </a:xfrm>
          <a:prstGeom prst="rect">
            <a:avLst/>
          </a:prstGeom>
          <a:solidFill>
            <a:srgbClr val="F2F4F5">
              <a:alpha val="6667"/>
            </a:srgbClr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783058" cy="295015"/>
          </a:xfrm>
          <a:custGeom>
            <a:avLst/>
            <a:gdLst/>
            <a:ahLst/>
            <a:cxnLst/>
            <a:rect l="l" t="t" r="r" b="b"/>
            <a:pathLst>
              <a:path w="1783058" h="295015">
                <a:moveTo>
                  <a:pt x="0" y="0"/>
                </a:moveTo>
                <a:lnTo>
                  <a:pt x="1783058" y="0"/>
                </a:lnTo>
                <a:lnTo>
                  <a:pt x="1783058" y="295015"/>
                </a:lnTo>
                <a:lnTo>
                  <a:pt x="0" y="295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76242" y="8956802"/>
            <a:ext cx="1783058" cy="295015"/>
          </a:xfrm>
          <a:custGeom>
            <a:avLst/>
            <a:gdLst/>
            <a:ahLst/>
            <a:cxnLst/>
            <a:rect l="l" t="t" r="r" b="b"/>
            <a:pathLst>
              <a:path w="1783058" h="295015">
                <a:moveTo>
                  <a:pt x="0" y="0"/>
                </a:moveTo>
                <a:lnTo>
                  <a:pt x="1783058" y="0"/>
                </a:lnTo>
                <a:lnTo>
                  <a:pt x="1783058" y="295015"/>
                </a:lnTo>
                <a:lnTo>
                  <a:pt x="0" y="295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7494137" y="698454"/>
            <a:ext cx="2556816" cy="2575547"/>
          </a:xfrm>
          <a:custGeom>
            <a:avLst/>
            <a:gdLst/>
            <a:ahLst/>
            <a:cxnLst/>
            <a:rect l="l" t="t" r="r" b="b"/>
            <a:pathLst>
              <a:path w="2556816" h="2575547">
                <a:moveTo>
                  <a:pt x="0" y="0"/>
                </a:moveTo>
                <a:lnTo>
                  <a:pt x="2556815" y="0"/>
                </a:lnTo>
                <a:lnTo>
                  <a:pt x="2556815" y="2575547"/>
                </a:lnTo>
                <a:lnTo>
                  <a:pt x="0" y="2575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979461" y="9578419"/>
            <a:ext cx="2556816" cy="2575547"/>
          </a:xfrm>
          <a:custGeom>
            <a:avLst/>
            <a:gdLst/>
            <a:ahLst/>
            <a:cxnLst/>
            <a:rect l="l" t="t" r="r" b="b"/>
            <a:pathLst>
              <a:path w="2556816" h="2575547">
                <a:moveTo>
                  <a:pt x="0" y="0"/>
                </a:moveTo>
                <a:lnTo>
                  <a:pt x="2556816" y="0"/>
                </a:lnTo>
                <a:lnTo>
                  <a:pt x="2556816" y="2575547"/>
                </a:lnTo>
                <a:lnTo>
                  <a:pt x="0" y="2575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AutoShape 7"/>
          <p:cNvSpPr/>
          <p:nvPr/>
        </p:nvSpPr>
        <p:spPr>
          <a:xfrm>
            <a:off x="1028700" y="8302951"/>
            <a:ext cx="16230600" cy="169519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AutoShape 8"/>
          <p:cNvSpPr/>
          <p:nvPr/>
        </p:nvSpPr>
        <p:spPr>
          <a:xfrm>
            <a:off x="1028700" y="1814529"/>
            <a:ext cx="16230600" cy="169519"/>
          </a:xfrm>
          <a:prstGeom prst="rect">
            <a:avLst/>
          </a:prstGeom>
          <a:solidFill>
            <a:srgbClr val="CCCCCC"/>
          </a:solid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5003596" y="3254275"/>
            <a:ext cx="9460365" cy="2023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98"/>
              </a:lnSpc>
            </a:pPr>
            <a:r>
              <a:rPr lang="en-US" sz="16194" spc="-955">
                <a:solidFill>
                  <a:srgbClr val="000000"/>
                </a:solidFill>
                <a:latin typeface="Oswald Bold"/>
              </a:rPr>
              <a:t>THANK YOU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75145" y="6068511"/>
            <a:ext cx="5015153" cy="70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19"/>
              </a:lnSpc>
            </a:pPr>
            <a:r>
              <a:rPr lang="en-US" sz="4399">
                <a:solidFill>
                  <a:srgbClr val="010101"/>
                </a:solidFill>
                <a:latin typeface="Montserrat Italics"/>
              </a:rPr>
              <a:t>Any 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3662994" y="337474"/>
            <a:ext cx="4296549" cy="9570246"/>
            <a:chOff x="0" y="0"/>
            <a:chExt cx="1131601" cy="25205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31601" cy="2520559"/>
            </a:xfrm>
            <a:custGeom>
              <a:avLst/>
              <a:gdLst/>
              <a:ahLst/>
              <a:cxnLst/>
              <a:rect l="l" t="t" r="r" b="b"/>
              <a:pathLst>
                <a:path w="1131601" h="2520559">
                  <a:moveTo>
                    <a:pt x="0" y="0"/>
                  </a:moveTo>
                  <a:lnTo>
                    <a:pt x="1131601" y="0"/>
                  </a:lnTo>
                  <a:lnTo>
                    <a:pt x="1131601" y="2520559"/>
                  </a:lnTo>
                  <a:lnTo>
                    <a:pt x="0" y="2520559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758785" y="1049603"/>
            <a:ext cx="6176060" cy="8208697"/>
          </a:xfrm>
          <a:custGeom>
            <a:avLst/>
            <a:gdLst/>
            <a:ahLst/>
            <a:cxnLst/>
            <a:rect l="l" t="t" r="r" b="b"/>
            <a:pathLst>
              <a:path w="6176060" h="8208697">
                <a:moveTo>
                  <a:pt x="0" y="0"/>
                </a:moveTo>
                <a:lnTo>
                  <a:pt x="6176060" y="0"/>
                </a:lnTo>
                <a:lnTo>
                  <a:pt x="6176060" y="8208697"/>
                </a:lnTo>
                <a:lnTo>
                  <a:pt x="0" y="82086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9746" r="-4974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588285" y="1725083"/>
            <a:ext cx="9935608" cy="2019255"/>
            <a:chOff x="0" y="0"/>
            <a:chExt cx="3806761" cy="7736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06761" cy="773664"/>
            </a:xfrm>
            <a:custGeom>
              <a:avLst/>
              <a:gdLst/>
              <a:ahLst/>
              <a:cxnLst/>
              <a:rect l="l" t="t" r="r" b="b"/>
              <a:pathLst>
                <a:path w="3806761" h="773664">
                  <a:moveTo>
                    <a:pt x="0" y="0"/>
                  </a:moveTo>
                  <a:lnTo>
                    <a:pt x="3806761" y="0"/>
                  </a:lnTo>
                  <a:lnTo>
                    <a:pt x="3806761" y="773664"/>
                  </a:lnTo>
                  <a:lnTo>
                    <a:pt x="0" y="773664"/>
                  </a:lnTo>
                  <a:lnTo>
                    <a:pt x="0" y="0"/>
                  </a:lnTo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15151" y="2235616"/>
            <a:ext cx="1156649" cy="1173721"/>
          </a:xfrm>
          <a:custGeom>
            <a:avLst/>
            <a:gdLst/>
            <a:ahLst/>
            <a:cxnLst/>
            <a:rect l="l" t="t" r="r" b="b"/>
            <a:pathLst>
              <a:path w="1156649" h="1173721">
                <a:moveTo>
                  <a:pt x="0" y="0"/>
                </a:moveTo>
                <a:lnTo>
                  <a:pt x="1156648" y="0"/>
                </a:lnTo>
                <a:lnTo>
                  <a:pt x="1156648" y="1173721"/>
                </a:lnTo>
                <a:lnTo>
                  <a:pt x="0" y="11737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88285" y="4144324"/>
            <a:ext cx="9935608" cy="2019255"/>
            <a:chOff x="0" y="0"/>
            <a:chExt cx="3806761" cy="77366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806761" cy="773664"/>
            </a:xfrm>
            <a:custGeom>
              <a:avLst/>
              <a:gdLst/>
              <a:ahLst/>
              <a:cxnLst/>
              <a:rect l="l" t="t" r="r" b="b"/>
              <a:pathLst>
                <a:path w="3806761" h="773664">
                  <a:moveTo>
                    <a:pt x="0" y="0"/>
                  </a:moveTo>
                  <a:lnTo>
                    <a:pt x="3806761" y="0"/>
                  </a:lnTo>
                  <a:lnTo>
                    <a:pt x="3806761" y="773664"/>
                  </a:lnTo>
                  <a:lnTo>
                    <a:pt x="0" y="773664"/>
                  </a:lnTo>
                  <a:lnTo>
                    <a:pt x="0" y="0"/>
                  </a:lnTo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028700" y="4490526"/>
            <a:ext cx="1159455" cy="1178744"/>
          </a:xfrm>
          <a:custGeom>
            <a:avLst/>
            <a:gdLst/>
            <a:ahLst/>
            <a:cxnLst/>
            <a:rect l="l" t="t" r="r" b="b"/>
            <a:pathLst>
              <a:path w="1159455" h="1178744">
                <a:moveTo>
                  <a:pt x="0" y="0"/>
                </a:moveTo>
                <a:lnTo>
                  <a:pt x="1159455" y="0"/>
                </a:lnTo>
                <a:lnTo>
                  <a:pt x="1159455" y="1178744"/>
                </a:lnTo>
                <a:lnTo>
                  <a:pt x="0" y="11787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/>
          <p:cNvGrpSpPr/>
          <p:nvPr/>
        </p:nvGrpSpPr>
        <p:grpSpPr>
          <a:xfrm>
            <a:off x="588285" y="6648750"/>
            <a:ext cx="9935608" cy="2416745"/>
            <a:chOff x="0" y="0"/>
            <a:chExt cx="3806761" cy="92595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806761" cy="925959"/>
            </a:xfrm>
            <a:custGeom>
              <a:avLst/>
              <a:gdLst/>
              <a:ahLst/>
              <a:cxnLst/>
              <a:rect l="l" t="t" r="r" b="b"/>
              <a:pathLst>
                <a:path w="3806761" h="925959">
                  <a:moveTo>
                    <a:pt x="0" y="0"/>
                  </a:moveTo>
                  <a:lnTo>
                    <a:pt x="3806761" y="0"/>
                  </a:lnTo>
                  <a:lnTo>
                    <a:pt x="3806761" y="925959"/>
                  </a:lnTo>
                  <a:lnTo>
                    <a:pt x="0" y="925959"/>
                  </a:lnTo>
                  <a:lnTo>
                    <a:pt x="0" y="0"/>
                  </a:lnTo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037442" y="7113345"/>
            <a:ext cx="1141971" cy="1090063"/>
          </a:xfrm>
          <a:custGeom>
            <a:avLst/>
            <a:gdLst/>
            <a:ahLst/>
            <a:cxnLst/>
            <a:rect l="l" t="t" r="r" b="b"/>
            <a:pathLst>
              <a:path w="1141971" h="1090063">
                <a:moveTo>
                  <a:pt x="0" y="0"/>
                </a:moveTo>
                <a:lnTo>
                  <a:pt x="1141971" y="0"/>
                </a:lnTo>
                <a:lnTo>
                  <a:pt x="1141971" y="1090064"/>
                </a:lnTo>
                <a:lnTo>
                  <a:pt x="0" y="1090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1028700" y="362585"/>
            <a:ext cx="8720707" cy="81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37"/>
              </a:lnSpc>
            </a:pPr>
            <a:r>
              <a:rPr lang="en-US" sz="4882" spc="478">
                <a:solidFill>
                  <a:srgbClr val="231F20"/>
                </a:solidFill>
                <a:latin typeface="Oswald Bold"/>
              </a:rPr>
              <a:t>REACH HIGH II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772233" y="1871865"/>
            <a:ext cx="7402474" cy="169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4"/>
              </a:lnSpc>
            </a:pP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Post-Doctoral </a:t>
            </a:r>
            <a:r>
              <a:rPr lang="en-US" sz="2010" spc="197" dirty="0" err="1">
                <a:solidFill>
                  <a:srgbClr val="231F20"/>
                </a:solidFill>
                <a:latin typeface="Montserrat Light"/>
              </a:rPr>
              <a:t>Programmes</a:t>
            </a: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 can help to contribute towards Malta's economic, social,</a:t>
            </a:r>
          </a:p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environmental, and cultural development, and therefore contribute towards research in identified areas of national and EU priorities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28570" y="4179789"/>
            <a:ext cx="7546137" cy="1772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774"/>
              </a:lnSpc>
              <a:spcBef>
                <a:spcPct val="0"/>
              </a:spcBef>
            </a:pPr>
            <a:r>
              <a:rPr lang="en-US" sz="2010" spc="197" dirty="0">
                <a:solidFill>
                  <a:srgbClr val="231F20"/>
                </a:solidFill>
                <a:latin typeface="Montserrat Light"/>
              </a:rPr>
              <a:t>Aim: The </a:t>
            </a:r>
            <a:r>
              <a:rPr lang="en-US" sz="2010" u="none" strike="noStrike" spc="197" dirty="0">
                <a:solidFill>
                  <a:srgbClr val="231F20"/>
                </a:solidFill>
                <a:latin typeface="Montserrat Light"/>
              </a:rPr>
              <a:t> investment in human capital with a focus on emerging </a:t>
            </a:r>
            <a:r>
              <a:rPr lang="en-US" sz="2010" u="none" strike="noStrike" spc="197" dirty="0" err="1">
                <a:solidFill>
                  <a:srgbClr val="231F20"/>
                </a:solidFill>
                <a:latin typeface="Montserrat Light"/>
              </a:rPr>
              <a:t>labour</a:t>
            </a:r>
            <a:r>
              <a:rPr lang="en-US" sz="2010" u="none" strike="noStrike" spc="197" dirty="0">
                <a:solidFill>
                  <a:srgbClr val="231F20"/>
                </a:solidFill>
                <a:latin typeface="Montserrat Light"/>
              </a:rPr>
              <a:t> markets </a:t>
            </a:r>
            <a:r>
              <a:rPr lang="en-GB" sz="2100" dirty="0"/>
              <a:t>including areas of green, digital, STEM, smart specialization, innovation and other sectors addressing the evolving development needs and challenges characterizing Maltese society, in line with Malta’s national priorities.</a:t>
            </a:r>
            <a:endParaRPr lang="en-US" sz="2100" u="none" strike="noStrike" spc="197" dirty="0">
              <a:solidFill>
                <a:srgbClr val="231F20"/>
              </a:solidFill>
              <a:latin typeface="Montserrat Ligh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772233" y="6795531"/>
            <a:ext cx="7402474" cy="2040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010" u="none" strike="noStrike" spc="197" dirty="0">
                <a:solidFill>
                  <a:srgbClr val="231F20"/>
                </a:solidFill>
                <a:latin typeface="Montserrat Light"/>
              </a:rPr>
              <a:t>The aim is to producing well-rounded, professional researchers who contribute to the advancement of</a:t>
            </a:r>
          </a:p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010" u="none" strike="noStrike" spc="197" dirty="0">
                <a:solidFill>
                  <a:srgbClr val="231F20"/>
                </a:solidFill>
                <a:latin typeface="Montserrat Light"/>
              </a:rPr>
              <a:t>their fields of knowledge internationally, using a variety of relevant skills, and promote research development and competence.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1221" y="9782175"/>
            <a:ext cx="11270207" cy="321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  <a:spcBef>
                <a:spcPct val="0"/>
              </a:spcBef>
            </a:pPr>
            <a:r>
              <a:rPr lang="en-US" sz="2100" dirty="0">
                <a:solidFill>
                  <a:srgbClr val="231F20"/>
                </a:solidFill>
                <a:latin typeface="Open Sauce Italics"/>
              </a:rPr>
              <a:t>The Reach High II Scholars </a:t>
            </a:r>
            <a:r>
              <a:rPr lang="en-US" sz="2100" dirty="0" err="1">
                <a:solidFill>
                  <a:srgbClr val="231F20"/>
                </a:solidFill>
                <a:latin typeface="Open Sauce Italics"/>
              </a:rPr>
              <a:t>Programme</a:t>
            </a:r>
            <a:r>
              <a:rPr lang="en-US" sz="2100" dirty="0">
                <a:solidFill>
                  <a:srgbClr val="231F20"/>
                </a:solidFill>
                <a:latin typeface="Open Sauce Italics"/>
              </a:rPr>
              <a:t>  is co-funded by the ESF+ 2021 – 2027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307472" y="6672678"/>
            <a:ext cx="7673056" cy="7673056"/>
          </a:xfrm>
          <a:custGeom>
            <a:avLst/>
            <a:gdLst/>
            <a:ahLst/>
            <a:cxnLst/>
            <a:rect l="l" t="t" r="r" b="b"/>
            <a:pathLst>
              <a:path w="7673056" h="7673056">
                <a:moveTo>
                  <a:pt x="0" y="0"/>
                </a:moveTo>
                <a:lnTo>
                  <a:pt x="7673056" y="0"/>
                </a:lnTo>
                <a:lnTo>
                  <a:pt x="7673056" y="7673056"/>
                </a:lnTo>
                <a:lnTo>
                  <a:pt x="0" y="76730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8024816" y="5143500"/>
            <a:ext cx="2238367" cy="2238367"/>
          </a:xfrm>
          <a:custGeom>
            <a:avLst/>
            <a:gdLst/>
            <a:ahLst/>
            <a:cxnLst/>
            <a:rect l="l" t="t" r="r" b="b"/>
            <a:pathLst>
              <a:path w="2238367" h="2238367">
                <a:moveTo>
                  <a:pt x="0" y="0"/>
                </a:moveTo>
                <a:lnTo>
                  <a:pt x="2238368" y="0"/>
                </a:lnTo>
                <a:lnTo>
                  <a:pt x="2238368" y="2238367"/>
                </a:lnTo>
                <a:lnTo>
                  <a:pt x="0" y="22383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8663659" y="5736413"/>
            <a:ext cx="960682" cy="1052540"/>
          </a:xfrm>
          <a:custGeom>
            <a:avLst/>
            <a:gdLst/>
            <a:ahLst/>
            <a:cxnLst/>
            <a:rect l="l" t="t" r="r" b="b"/>
            <a:pathLst>
              <a:path w="960682" h="1052540">
                <a:moveTo>
                  <a:pt x="0" y="0"/>
                </a:moveTo>
                <a:lnTo>
                  <a:pt x="960682" y="0"/>
                </a:lnTo>
                <a:lnTo>
                  <a:pt x="960682" y="1052541"/>
                </a:lnTo>
                <a:lnTo>
                  <a:pt x="0" y="10525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1539534" y="7377531"/>
            <a:ext cx="2238367" cy="2238367"/>
          </a:xfrm>
          <a:custGeom>
            <a:avLst/>
            <a:gdLst/>
            <a:ahLst/>
            <a:cxnLst/>
            <a:rect l="l" t="t" r="r" b="b"/>
            <a:pathLst>
              <a:path w="2238367" h="2238367">
                <a:moveTo>
                  <a:pt x="0" y="0"/>
                </a:moveTo>
                <a:lnTo>
                  <a:pt x="2238367" y="0"/>
                </a:lnTo>
                <a:lnTo>
                  <a:pt x="2238367" y="2238368"/>
                </a:lnTo>
                <a:lnTo>
                  <a:pt x="0" y="2238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4510099" y="7377531"/>
            <a:ext cx="2238367" cy="2238367"/>
          </a:xfrm>
          <a:custGeom>
            <a:avLst/>
            <a:gdLst/>
            <a:ahLst/>
            <a:cxnLst/>
            <a:rect l="l" t="t" r="r" b="b"/>
            <a:pathLst>
              <a:path w="2238367" h="2238367">
                <a:moveTo>
                  <a:pt x="0" y="0"/>
                </a:moveTo>
                <a:lnTo>
                  <a:pt x="2238367" y="0"/>
                </a:lnTo>
                <a:lnTo>
                  <a:pt x="2238367" y="2238368"/>
                </a:lnTo>
                <a:lnTo>
                  <a:pt x="0" y="2238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994936" y="7891202"/>
            <a:ext cx="1268693" cy="1211025"/>
          </a:xfrm>
          <a:custGeom>
            <a:avLst/>
            <a:gdLst/>
            <a:ahLst/>
            <a:cxnLst/>
            <a:rect l="l" t="t" r="r" b="b"/>
            <a:pathLst>
              <a:path w="1268693" h="1211025">
                <a:moveTo>
                  <a:pt x="0" y="0"/>
                </a:moveTo>
                <a:lnTo>
                  <a:pt x="1268693" y="0"/>
                </a:lnTo>
                <a:lnTo>
                  <a:pt x="1268693" y="1211025"/>
                </a:lnTo>
                <a:lnTo>
                  <a:pt x="0" y="1211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2106315" y="7936159"/>
            <a:ext cx="1104804" cy="1121111"/>
          </a:xfrm>
          <a:custGeom>
            <a:avLst/>
            <a:gdLst/>
            <a:ahLst/>
            <a:cxnLst/>
            <a:rect l="l" t="t" r="r" b="b"/>
            <a:pathLst>
              <a:path w="1104804" h="1121111">
                <a:moveTo>
                  <a:pt x="0" y="0"/>
                </a:moveTo>
                <a:lnTo>
                  <a:pt x="1104805" y="0"/>
                </a:lnTo>
                <a:lnTo>
                  <a:pt x="1104805" y="1121111"/>
                </a:lnTo>
                <a:lnTo>
                  <a:pt x="0" y="1121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468233" y="106731"/>
            <a:ext cx="11552977" cy="973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1"/>
              </a:lnSpc>
            </a:pPr>
            <a:r>
              <a:rPr lang="en-US" sz="5747" spc="304">
                <a:solidFill>
                  <a:srgbClr val="231F20"/>
                </a:solidFill>
                <a:latin typeface="Oswald Bold"/>
              </a:rPr>
              <a:t>PRIORITY AREAS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74156" y="1495023"/>
            <a:ext cx="5607422" cy="1677924"/>
            <a:chOff x="0" y="-57150"/>
            <a:chExt cx="1476852" cy="44192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76852" cy="313612"/>
            </a:xfrm>
            <a:custGeom>
              <a:avLst/>
              <a:gdLst/>
              <a:ahLst/>
              <a:cxnLst/>
              <a:rect l="l" t="t" r="r" b="b"/>
              <a:pathLst>
                <a:path w="1476852" h="313612">
                  <a:moveTo>
                    <a:pt x="0" y="0"/>
                  </a:moveTo>
                  <a:lnTo>
                    <a:pt x="1476852" y="0"/>
                  </a:lnTo>
                  <a:lnTo>
                    <a:pt x="1476852" y="313612"/>
                  </a:lnTo>
                  <a:lnTo>
                    <a:pt x="0" y="313612"/>
                  </a:ln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476852" cy="441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52"/>
                </a:lnSpc>
                <a:spcBef>
                  <a:spcPct val="0"/>
                </a:spcBef>
              </a:pPr>
              <a:r>
                <a:rPr lang="en-US" sz="3081" spc="30" dirty="0">
                  <a:solidFill>
                    <a:srgbClr val="FFFFFF"/>
                  </a:solidFill>
                  <a:latin typeface="DM Sans Bold"/>
                </a:rPr>
                <a:t>Green, Digital and Innovation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58089" y="620489"/>
            <a:ext cx="3728396" cy="3303091"/>
            <a:chOff x="0" y="-284819"/>
            <a:chExt cx="981964" cy="8699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81964" cy="305418"/>
            </a:xfrm>
            <a:custGeom>
              <a:avLst/>
              <a:gdLst/>
              <a:ahLst/>
              <a:cxnLst/>
              <a:rect l="l" t="t" r="r" b="b"/>
              <a:pathLst>
                <a:path w="981964" h="305418">
                  <a:moveTo>
                    <a:pt x="0" y="0"/>
                  </a:moveTo>
                  <a:lnTo>
                    <a:pt x="981964" y="0"/>
                  </a:lnTo>
                  <a:lnTo>
                    <a:pt x="981964" y="305418"/>
                  </a:lnTo>
                  <a:lnTo>
                    <a:pt x="0" y="305418"/>
                  </a:ln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582" y="-284819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528"/>
                </a:lnSpc>
                <a:spcBef>
                  <a:spcPct val="0"/>
                </a:spcBef>
              </a:pPr>
              <a:r>
                <a:rPr lang="en-US" sz="3281" spc="32" dirty="0">
                  <a:solidFill>
                    <a:srgbClr val="FFFFFF"/>
                  </a:solidFill>
                  <a:latin typeface="DM Sans Bold"/>
                </a:rPr>
                <a:t>STEM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465632" y="616417"/>
            <a:ext cx="4793668" cy="3303093"/>
            <a:chOff x="0" y="-297216"/>
            <a:chExt cx="1262530" cy="86995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62530" cy="294093"/>
            </a:xfrm>
            <a:custGeom>
              <a:avLst/>
              <a:gdLst/>
              <a:ahLst/>
              <a:cxnLst/>
              <a:rect l="l" t="t" r="r" b="b"/>
              <a:pathLst>
                <a:path w="1262530" h="294093">
                  <a:moveTo>
                    <a:pt x="0" y="0"/>
                  </a:moveTo>
                  <a:lnTo>
                    <a:pt x="1262530" y="0"/>
                  </a:lnTo>
                  <a:lnTo>
                    <a:pt x="1262530" y="294093"/>
                  </a:lnTo>
                  <a:lnTo>
                    <a:pt x="0" y="294093"/>
                  </a:ln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40401" y="-297216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666"/>
                </a:lnSpc>
                <a:spcBef>
                  <a:spcPct val="0"/>
                </a:spcBef>
              </a:pPr>
              <a:r>
                <a:rPr lang="en-US" sz="3381" spc="33" dirty="0">
                  <a:solidFill>
                    <a:srgbClr val="FFFFFF"/>
                  </a:solidFill>
                  <a:latin typeface="DM Sans Bold"/>
                </a:rPr>
                <a:t>Smart Specialization  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32467" y="3584499"/>
            <a:ext cx="9045434" cy="1459225"/>
            <a:chOff x="146" y="81803"/>
            <a:chExt cx="2382337" cy="384323"/>
          </a:xfrm>
        </p:grpSpPr>
        <p:sp>
          <p:nvSpPr>
            <p:cNvPr id="21" name="Freeform 21"/>
            <p:cNvSpPr/>
            <p:nvPr/>
          </p:nvSpPr>
          <p:spPr>
            <a:xfrm>
              <a:off x="42005" y="81803"/>
              <a:ext cx="2300154" cy="384323"/>
            </a:xfrm>
            <a:custGeom>
              <a:avLst/>
              <a:gdLst/>
              <a:ahLst/>
              <a:cxnLst/>
              <a:rect l="l" t="t" r="r" b="b"/>
              <a:pathLst>
                <a:path w="2300154" h="384323">
                  <a:moveTo>
                    <a:pt x="0" y="0"/>
                  </a:moveTo>
                  <a:lnTo>
                    <a:pt x="2300154" y="0"/>
                  </a:lnTo>
                  <a:lnTo>
                    <a:pt x="2300154" y="384323"/>
                  </a:lnTo>
                  <a:lnTo>
                    <a:pt x="0" y="384323"/>
                  </a:ln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46" y="225710"/>
              <a:ext cx="2382337" cy="8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2"/>
                </a:lnSpc>
                <a:spcBef>
                  <a:spcPct val="0"/>
                </a:spcBef>
              </a:pPr>
              <a:r>
                <a:rPr lang="en-US" sz="2581" spc="25" dirty="0">
                  <a:solidFill>
                    <a:srgbClr val="FFFFFF"/>
                  </a:solidFill>
                  <a:latin typeface="DM Sans Bold"/>
                </a:rPr>
                <a:t>Any other areas that focus on evolving development needs and challenges characterizing Maltese society, in line with national and EU priorities.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837905" y="2160044"/>
            <a:ext cx="2074577" cy="2066473"/>
            <a:chOff x="0" y="0"/>
            <a:chExt cx="6502400" cy="6477000"/>
          </a:xfrm>
        </p:grpSpPr>
        <p:sp>
          <p:nvSpPr>
            <p:cNvPr id="3" name="Freeform 3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38492" r="-3849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100F0D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71594" y="2386222"/>
            <a:ext cx="12286329" cy="1614118"/>
            <a:chOff x="0" y="0"/>
            <a:chExt cx="3235906" cy="4251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35906" cy="425118"/>
            </a:xfrm>
            <a:custGeom>
              <a:avLst/>
              <a:gdLst/>
              <a:ahLst/>
              <a:cxnLst/>
              <a:rect l="l" t="t" r="r" b="b"/>
              <a:pathLst>
                <a:path w="3235906" h="425118">
                  <a:moveTo>
                    <a:pt x="0" y="0"/>
                  </a:moveTo>
                  <a:lnTo>
                    <a:pt x="3235906" y="0"/>
                  </a:lnTo>
                  <a:lnTo>
                    <a:pt x="3235906" y="425118"/>
                  </a:lnTo>
                  <a:lnTo>
                    <a:pt x="0" y="425118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592198" y="2588176"/>
            <a:ext cx="11445122" cy="1162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228" dirty="0">
                <a:solidFill>
                  <a:srgbClr val="100F0D"/>
                </a:solidFill>
                <a:latin typeface="Montserrat Light"/>
              </a:rPr>
              <a:t>Applicants need to propose a research project that falls under the priority areas and under the mentorship and support of a local/foreign University recognised by the Malta Further and Higher Education Authority (MFHEA).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280434" y="4922296"/>
            <a:ext cx="2192526" cy="2183962"/>
            <a:chOff x="0" y="0"/>
            <a:chExt cx="6502400" cy="6477000"/>
          </a:xfrm>
        </p:grpSpPr>
        <p:sp>
          <p:nvSpPr>
            <p:cNvPr id="10" name="Freeform 10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3"/>
              <a:stretch>
                <a:fillRect l="-24712" r="-2471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100F0D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950219" y="5057615"/>
            <a:ext cx="10507703" cy="1541787"/>
            <a:chOff x="0" y="0"/>
            <a:chExt cx="2767461" cy="40606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67461" cy="406067"/>
            </a:xfrm>
            <a:custGeom>
              <a:avLst/>
              <a:gdLst/>
              <a:ahLst/>
              <a:cxnLst/>
              <a:rect l="l" t="t" r="r" b="b"/>
              <a:pathLst>
                <a:path w="2767461" h="406067">
                  <a:moveTo>
                    <a:pt x="0" y="0"/>
                  </a:moveTo>
                  <a:lnTo>
                    <a:pt x="2767461" y="0"/>
                  </a:lnTo>
                  <a:lnTo>
                    <a:pt x="2767461" y="406067"/>
                  </a:lnTo>
                  <a:lnTo>
                    <a:pt x="0" y="406067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351261" y="5242364"/>
            <a:ext cx="9385501" cy="1162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228" u="none" strike="noStrike">
                <a:solidFill>
                  <a:srgbClr val="100F0D"/>
                </a:solidFill>
                <a:latin typeface="Montserrat Light"/>
              </a:rPr>
              <a:t>Applicants must demonstrate the acceptance of the accredited research institution for the duration of the research project or signed agreement between host institutions.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55875" y="106642"/>
            <a:ext cx="11317767" cy="1467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050"/>
              </a:lnSpc>
              <a:spcBef>
                <a:spcPct val="0"/>
              </a:spcBef>
            </a:pPr>
            <a:r>
              <a:rPr lang="en-US" sz="8732" spc="855">
                <a:solidFill>
                  <a:srgbClr val="231F20"/>
                </a:solidFill>
                <a:latin typeface="Oswald Bold"/>
              </a:rPr>
              <a:t>RESEARCH PROJECT 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6346288" y="7823664"/>
            <a:ext cx="9111635" cy="1378764"/>
            <a:chOff x="0" y="0"/>
            <a:chExt cx="2399772" cy="3631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99772" cy="363131"/>
            </a:xfrm>
            <a:custGeom>
              <a:avLst/>
              <a:gdLst/>
              <a:ahLst/>
              <a:cxnLst/>
              <a:rect l="l" t="t" r="r" b="b"/>
              <a:pathLst>
                <a:path w="2399772" h="363131">
                  <a:moveTo>
                    <a:pt x="0" y="0"/>
                  </a:moveTo>
                  <a:lnTo>
                    <a:pt x="2399772" y="0"/>
                  </a:lnTo>
                  <a:lnTo>
                    <a:pt x="2399772" y="363131"/>
                  </a:lnTo>
                  <a:lnTo>
                    <a:pt x="0" y="363131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649993" y="8094827"/>
            <a:ext cx="8086769" cy="772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228" u="none" strike="noStrike">
                <a:solidFill>
                  <a:srgbClr val="100F0D"/>
                </a:solidFill>
                <a:latin typeface="Montserrat Light"/>
              </a:rPr>
              <a:t>This is a competitive scheme, not all applicants  will receive the research grant .</a:t>
            </a:r>
          </a:p>
        </p:txBody>
      </p: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3767172" y="7479809"/>
            <a:ext cx="2074577" cy="2066473"/>
            <a:chOff x="0" y="0"/>
            <a:chExt cx="6502400" cy="6477000"/>
          </a:xfrm>
        </p:grpSpPr>
        <p:sp>
          <p:nvSpPr>
            <p:cNvPr id="22" name="Freeform 22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24572" r="-2457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100F0D"/>
            </a:solid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20834" y="6047900"/>
            <a:ext cx="5252178" cy="3204102"/>
            <a:chOff x="0" y="0"/>
            <a:chExt cx="1926401" cy="11752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26401" cy="1175205"/>
            </a:xfrm>
            <a:custGeom>
              <a:avLst/>
              <a:gdLst/>
              <a:ahLst/>
              <a:cxnLst/>
              <a:rect l="l" t="t" r="r" b="b"/>
              <a:pathLst>
                <a:path w="1926401" h="1175205">
                  <a:moveTo>
                    <a:pt x="45695" y="0"/>
                  </a:moveTo>
                  <a:lnTo>
                    <a:pt x="1880706" y="0"/>
                  </a:lnTo>
                  <a:cubicBezTo>
                    <a:pt x="1892825" y="0"/>
                    <a:pt x="1904448" y="4814"/>
                    <a:pt x="1913018" y="13384"/>
                  </a:cubicBezTo>
                  <a:cubicBezTo>
                    <a:pt x="1921587" y="21953"/>
                    <a:pt x="1926401" y="33576"/>
                    <a:pt x="1926401" y="45695"/>
                  </a:cubicBezTo>
                  <a:lnTo>
                    <a:pt x="1926401" y="1129510"/>
                  </a:lnTo>
                  <a:cubicBezTo>
                    <a:pt x="1926401" y="1141629"/>
                    <a:pt x="1921587" y="1153252"/>
                    <a:pt x="1913018" y="1161821"/>
                  </a:cubicBezTo>
                  <a:cubicBezTo>
                    <a:pt x="1904448" y="1170391"/>
                    <a:pt x="1892825" y="1175205"/>
                    <a:pt x="1880706" y="1175205"/>
                  </a:cubicBezTo>
                  <a:lnTo>
                    <a:pt x="45695" y="1175205"/>
                  </a:lnTo>
                  <a:cubicBezTo>
                    <a:pt x="33576" y="1175205"/>
                    <a:pt x="21953" y="1170391"/>
                    <a:pt x="13384" y="1161821"/>
                  </a:cubicBezTo>
                  <a:cubicBezTo>
                    <a:pt x="4814" y="1153252"/>
                    <a:pt x="0" y="1141629"/>
                    <a:pt x="0" y="1129510"/>
                  </a:cubicBezTo>
                  <a:lnTo>
                    <a:pt x="0" y="45695"/>
                  </a:lnTo>
                  <a:cubicBezTo>
                    <a:pt x="0" y="33576"/>
                    <a:pt x="4814" y="21953"/>
                    <a:pt x="13384" y="13384"/>
                  </a:cubicBezTo>
                  <a:cubicBezTo>
                    <a:pt x="21953" y="4814"/>
                    <a:pt x="33576" y="0"/>
                    <a:pt x="45695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3810469"/>
            <a:ext cx="3943861" cy="1694222"/>
            <a:chOff x="0" y="0"/>
            <a:chExt cx="1446535" cy="6214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6535" cy="621409"/>
            </a:xfrm>
            <a:custGeom>
              <a:avLst/>
              <a:gdLst/>
              <a:ahLst/>
              <a:cxnLst/>
              <a:rect l="l" t="t" r="r" b="b"/>
              <a:pathLst>
                <a:path w="1446535" h="621409">
                  <a:moveTo>
                    <a:pt x="60854" y="0"/>
                  </a:moveTo>
                  <a:lnTo>
                    <a:pt x="1385681" y="0"/>
                  </a:lnTo>
                  <a:cubicBezTo>
                    <a:pt x="1401820" y="0"/>
                    <a:pt x="1417299" y="6411"/>
                    <a:pt x="1428711" y="17824"/>
                  </a:cubicBezTo>
                  <a:cubicBezTo>
                    <a:pt x="1440124" y="29236"/>
                    <a:pt x="1446535" y="44714"/>
                    <a:pt x="1446535" y="60854"/>
                  </a:cubicBezTo>
                  <a:lnTo>
                    <a:pt x="1446535" y="560555"/>
                  </a:lnTo>
                  <a:cubicBezTo>
                    <a:pt x="1446535" y="576695"/>
                    <a:pt x="1440124" y="592173"/>
                    <a:pt x="1428711" y="603586"/>
                  </a:cubicBezTo>
                  <a:cubicBezTo>
                    <a:pt x="1417299" y="614998"/>
                    <a:pt x="1401820" y="621409"/>
                    <a:pt x="1385681" y="621409"/>
                  </a:cubicBezTo>
                  <a:lnTo>
                    <a:pt x="60854" y="621409"/>
                  </a:lnTo>
                  <a:cubicBezTo>
                    <a:pt x="44714" y="621409"/>
                    <a:pt x="29236" y="614998"/>
                    <a:pt x="17824" y="603586"/>
                  </a:cubicBezTo>
                  <a:cubicBezTo>
                    <a:pt x="6411" y="592173"/>
                    <a:pt x="0" y="576695"/>
                    <a:pt x="0" y="560555"/>
                  </a:cubicBezTo>
                  <a:lnTo>
                    <a:pt x="0" y="60854"/>
                  </a:lnTo>
                  <a:cubicBezTo>
                    <a:pt x="0" y="44714"/>
                    <a:pt x="6411" y="29236"/>
                    <a:pt x="17824" y="17824"/>
                  </a:cubicBezTo>
                  <a:cubicBezTo>
                    <a:pt x="29236" y="6411"/>
                    <a:pt x="44714" y="0"/>
                    <a:pt x="60854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105844" y="3545766"/>
            <a:ext cx="3634543" cy="3034546"/>
            <a:chOff x="0" y="0"/>
            <a:chExt cx="1333083" cy="11130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33083" cy="1113015"/>
            </a:xfrm>
            <a:custGeom>
              <a:avLst/>
              <a:gdLst/>
              <a:ahLst/>
              <a:cxnLst/>
              <a:rect l="l" t="t" r="r" b="b"/>
              <a:pathLst>
                <a:path w="1333083" h="1113015">
                  <a:moveTo>
                    <a:pt x="66033" y="0"/>
                  </a:moveTo>
                  <a:lnTo>
                    <a:pt x="1267050" y="0"/>
                  </a:lnTo>
                  <a:cubicBezTo>
                    <a:pt x="1284563" y="0"/>
                    <a:pt x="1301359" y="6957"/>
                    <a:pt x="1313742" y="19341"/>
                  </a:cubicBezTo>
                  <a:cubicBezTo>
                    <a:pt x="1326126" y="31724"/>
                    <a:pt x="1333083" y="48520"/>
                    <a:pt x="1333083" y="66033"/>
                  </a:cubicBezTo>
                  <a:lnTo>
                    <a:pt x="1333083" y="1046982"/>
                  </a:lnTo>
                  <a:cubicBezTo>
                    <a:pt x="1333083" y="1083451"/>
                    <a:pt x="1303519" y="1113015"/>
                    <a:pt x="1267050" y="1113015"/>
                  </a:cubicBezTo>
                  <a:lnTo>
                    <a:pt x="66033" y="1113015"/>
                  </a:lnTo>
                  <a:cubicBezTo>
                    <a:pt x="29564" y="1113015"/>
                    <a:pt x="0" y="1083451"/>
                    <a:pt x="0" y="1046982"/>
                  </a:cubicBezTo>
                  <a:lnTo>
                    <a:pt x="0" y="66033"/>
                  </a:lnTo>
                  <a:cubicBezTo>
                    <a:pt x="0" y="29564"/>
                    <a:pt x="29564" y="0"/>
                    <a:pt x="66033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286553" y="7275906"/>
            <a:ext cx="3742040" cy="1745387"/>
            <a:chOff x="0" y="0"/>
            <a:chExt cx="1372511" cy="6401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72511" cy="640175"/>
            </a:xfrm>
            <a:custGeom>
              <a:avLst/>
              <a:gdLst/>
              <a:ahLst/>
              <a:cxnLst/>
              <a:rect l="l" t="t" r="r" b="b"/>
              <a:pathLst>
                <a:path w="1372511" h="640175">
                  <a:moveTo>
                    <a:pt x="64136" y="0"/>
                  </a:moveTo>
                  <a:lnTo>
                    <a:pt x="1308375" y="0"/>
                  </a:lnTo>
                  <a:cubicBezTo>
                    <a:pt x="1325385" y="0"/>
                    <a:pt x="1341698" y="6757"/>
                    <a:pt x="1353726" y="18785"/>
                  </a:cubicBezTo>
                  <a:cubicBezTo>
                    <a:pt x="1365754" y="30813"/>
                    <a:pt x="1372511" y="47126"/>
                    <a:pt x="1372511" y="64136"/>
                  </a:cubicBezTo>
                  <a:lnTo>
                    <a:pt x="1372511" y="576039"/>
                  </a:lnTo>
                  <a:cubicBezTo>
                    <a:pt x="1372511" y="593049"/>
                    <a:pt x="1365754" y="609363"/>
                    <a:pt x="1353726" y="621390"/>
                  </a:cubicBezTo>
                  <a:cubicBezTo>
                    <a:pt x="1341698" y="633418"/>
                    <a:pt x="1325385" y="640175"/>
                    <a:pt x="1308375" y="640175"/>
                  </a:cubicBezTo>
                  <a:lnTo>
                    <a:pt x="64136" y="640175"/>
                  </a:lnTo>
                  <a:cubicBezTo>
                    <a:pt x="47126" y="640175"/>
                    <a:pt x="30813" y="633418"/>
                    <a:pt x="18785" y="621390"/>
                  </a:cubicBezTo>
                  <a:cubicBezTo>
                    <a:pt x="6757" y="609363"/>
                    <a:pt x="0" y="593049"/>
                    <a:pt x="0" y="576039"/>
                  </a:cubicBezTo>
                  <a:lnTo>
                    <a:pt x="0" y="64136"/>
                  </a:lnTo>
                  <a:cubicBezTo>
                    <a:pt x="0" y="47126"/>
                    <a:pt x="6757" y="30813"/>
                    <a:pt x="18785" y="18785"/>
                  </a:cubicBezTo>
                  <a:cubicBezTo>
                    <a:pt x="30813" y="6757"/>
                    <a:pt x="47126" y="0"/>
                    <a:pt x="64136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44220" y="2140255"/>
            <a:ext cx="4579745" cy="3212485"/>
            <a:chOff x="0" y="0"/>
            <a:chExt cx="1679766" cy="117828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79765" cy="1178280"/>
            </a:xfrm>
            <a:custGeom>
              <a:avLst/>
              <a:gdLst/>
              <a:ahLst/>
              <a:cxnLst/>
              <a:rect l="l" t="t" r="r" b="b"/>
              <a:pathLst>
                <a:path w="1679765" h="1178280">
                  <a:moveTo>
                    <a:pt x="52405" y="0"/>
                  </a:moveTo>
                  <a:lnTo>
                    <a:pt x="1627361" y="0"/>
                  </a:lnTo>
                  <a:cubicBezTo>
                    <a:pt x="1641260" y="0"/>
                    <a:pt x="1654589" y="5521"/>
                    <a:pt x="1664417" y="15349"/>
                  </a:cubicBezTo>
                  <a:cubicBezTo>
                    <a:pt x="1674244" y="25177"/>
                    <a:pt x="1679765" y="38506"/>
                    <a:pt x="1679765" y="52405"/>
                  </a:cubicBezTo>
                  <a:lnTo>
                    <a:pt x="1679765" y="1125875"/>
                  </a:lnTo>
                  <a:cubicBezTo>
                    <a:pt x="1679765" y="1139774"/>
                    <a:pt x="1674244" y="1153103"/>
                    <a:pt x="1664417" y="1162931"/>
                  </a:cubicBezTo>
                  <a:cubicBezTo>
                    <a:pt x="1654589" y="1172759"/>
                    <a:pt x="1641260" y="1178280"/>
                    <a:pt x="1627361" y="1178280"/>
                  </a:cubicBezTo>
                  <a:lnTo>
                    <a:pt x="52405" y="1178280"/>
                  </a:lnTo>
                  <a:cubicBezTo>
                    <a:pt x="38506" y="1178280"/>
                    <a:pt x="25177" y="1172759"/>
                    <a:pt x="15349" y="1162931"/>
                  </a:cubicBezTo>
                  <a:cubicBezTo>
                    <a:pt x="5521" y="1153103"/>
                    <a:pt x="0" y="1139774"/>
                    <a:pt x="0" y="1125875"/>
                  </a:cubicBezTo>
                  <a:lnTo>
                    <a:pt x="0" y="52405"/>
                  </a:lnTo>
                  <a:cubicBezTo>
                    <a:pt x="0" y="38506"/>
                    <a:pt x="5521" y="25177"/>
                    <a:pt x="15349" y="15349"/>
                  </a:cubicBezTo>
                  <a:cubicBezTo>
                    <a:pt x="25177" y="5521"/>
                    <a:pt x="38506" y="0"/>
                    <a:pt x="52405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068403" y="6428795"/>
            <a:ext cx="3255562" cy="2966454"/>
            <a:chOff x="0" y="0"/>
            <a:chExt cx="1194080" cy="108804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94080" cy="1088040"/>
            </a:xfrm>
            <a:custGeom>
              <a:avLst/>
              <a:gdLst/>
              <a:ahLst/>
              <a:cxnLst/>
              <a:rect l="l" t="t" r="r" b="b"/>
              <a:pathLst>
                <a:path w="1194080" h="1088040">
                  <a:moveTo>
                    <a:pt x="73720" y="0"/>
                  </a:moveTo>
                  <a:lnTo>
                    <a:pt x="1120360" y="0"/>
                  </a:lnTo>
                  <a:cubicBezTo>
                    <a:pt x="1139912" y="0"/>
                    <a:pt x="1158663" y="7767"/>
                    <a:pt x="1172488" y="21592"/>
                  </a:cubicBezTo>
                  <a:cubicBezTo>
                    <a:pt x="1186313" y="35417"/>
                    <a:pt x="1194080" y="54168"/>
                    <a:pt x="1194080" y="73720"/>
                  </a:cubicBezTo>
                  <a:lnTo>
                    <a:pt x="1194080" y="1014320"/>
                  </a:lnTo>
                  <a:cubicBezTo>
                    <a:pt x="1194080" y="1033872"/>
                    <a:pt x="1186313" y="1052623"/>
                    <a:pt x="1172488" y="1066448"/>
                  </a:cubicBezTo>
                  <a:cubicBezTo>
                    <a:pt x="1158663" y="1080273"/>
                    <a:pt x="1139912" y="1088040"/>
                    <a:pt x="1120360" y="1088040"/>
                  </a:cubicBezTo>
                  <a:lnTo>
                    <a:pt x="73720" y="1088040"/>
                  </a:lnTo>
                  <a:cubicBezTo>
                    <a:pt x="54168" y="1088040"/>
                    <a:pt x="35417" y="1080273"/>
                    <a:pt x="21592" y="1066448"/>
                  </a:cubicBezTo>
                  <a:cubicBezTo>
                    <a:pt x="7767" y="1052623"/>
                    <a:pt x="0" y="1033872"/>
                    <a:pt x="0" y="1014320"/>
                  </a:cubicBezTo>
                  <a:lnTo>
                    <a:pt x="0" y="73720"/>
                  </a:lnTo>
                  <a:cubicBezTo>
                    <a:pt x="0" y="54168"/>
                    <a:pt x="7767" y="35417"/>
                    <a:pt x="21592" y="21592"/>
                  </a:cubicBezTo>
                  <a:cubicBezTo>
                    <a:pt x="35417" y="7767"/>
                    <a:pt x="54168" y="0"/>
                    <a:pt x="73720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-1885381">
            <a:off x="11856033" y="7220513"/>
            <a:ext cx="1776375" cy="501826"/>
          </a:xfrm>
          <a:custGeom>
            <a:avLst/>
            <a:gdLst/>
            <a:ahLst/>
            <a:cxnLst/>
            <a:rect l="l" t="t" r="r" b="b"/>
            <a:pathLst>
              <a:path w="1776375" h="501826">
                <a:moveTo>
                  <a:pt x="0" y="0"/>
                </a:moveTo>
                <a:lnTo>
                  <a:pt x="1776374" y="0"/>
                </a:lnTo>
                <a:lnTo>
                  <a:pt x="1776374" y="501826"/>
                </a:lnTo>
                <a:lnTo>
                  <a:pt x="0" y="5018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22"/>
          <p:cNvSpPr txBox="1"/>
          <p:nvPr/>
        </p:nvSpPr>
        <p:spPr>
          <a:xfrm>
            <a:off x="354554" y="601"/>
            <a:ext cx="8904094" cy="1594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15"/>
              </a:lnSpc>
              <a:spcBef>
                <a:spcPct val="0"/>
              </a:spcBef>
            </a:pPr>
            <a:r>
              <a:rPr lang="en-US" sz="9431" spc="924" dirty="0">
                <a:solidFill>
                  <a:srgbClr val="231F20"/>
                </a:solidFill>
                <a:latin typeface="Oswald Bold"/>
              </a:rPr>
              <a:t>ELIGIBILITY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79704" y="7215638"/>
            <a:ext cx="3157888" cy="1805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47"/>
              </a:lnSpc>
              <a:spcBef>
                <a:spcPct val="0"/>
              </a:spcBef>
            </a:pPr>
            <a:r>
              <a:rPr lang="en-US" sz="3512" spc="344">
                <a:solidFill>
                  <a:srgbClr val="231F20"/>
                </a:solidFill>
                <a:latin typeface="Oswald Bold"/>
              </a:rPr>
              <a:t>START DATE OF RESEARH PROJECT</a:t>
            </a:r>
            <a:r>
              <a:rPr lang="en-US" sz="3512" spc="344">
                <a:solidFill>
                  <a:srgbClr val="231F20"/>
                </a:solidFill>
                <a:latin typeface="Oswa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570902" y="3837886"/>
            <a:ext cx="2704426" cy="2021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8"/>
              </a:lnSpc>
            </a:pPr>
            <a:r>
              <a:rPr lang="en-US" sz="2270" dirty="0">
                <a:solidFill>
                  <a:srgbClr val="100F0D"/>
                </a:solidFill>
                <a:latin typeface="Montserrat Light"/>
              </a:rPr>
              <a:t>The Post Doctoral Research must start between </a:t>
            </a:r>
            <a:r>
              <a:rPr lang="en-US" sz="2270" dirty="0">
                <a:solidFill>
                  <a:srgbClr val="100F0D"/>
                </a:solidFill>
                <a:latin typeface="Montserrat Light Bold"/>
              </a:rPr>
              <a:t>31</a:t>
            </a:r>
            <a:r>
              <a:rPr lang="en-US" sz="2270" baseline="30000" dirty="0">
                <a:solidFill>
                  <a:srgbClr val="100F0D"/>
                </a:solidFill>
                <a:latin typeface="Montserrat Light Bold"/>
              </a:rPr>
              <a:t>st</a:t>
            </a:r>
            <a:r>
              <a:rPr lang="en-US" sz="2270" dirty="0">
                <a:solidFill>
                  <a:srgbClr val="100F0D"/>
                </a:solidFill>
                <a:latin typeface="Montserrat Light Bold"/>
              </a:rPr>
              <a:t> July 2026 and 31</a:t>
            </a:r>
            <a:r>
              <a:rPr lang="en-US" sz="2270" baseline="30000" dirty="0">
                <a:solidFill>
                  <a:srgbClr val="100F0D"/>
                </a:solidFill>
                <a:latin typeface="Montserrat Light Bold"/>
              </a:rPr>
              <a:t>st</a:t>
            </a:r>
            <a:r>
              <a:rPr lang="en-US" sz="2270" dirty="0">
                <a:solidFill>
                  <a:srgbClr val="100F0D"/>
                </a:solidFill>
                <a:latin typeface="Montserrat Light Bold"/>
              </a:rPr>
              <a:t> December 2026</a:t>
            </a:r>
            <a:r>
              <a:rPr lang="en-US" sz="2270" dirty="0">
                <a:solidFill>
                  <a:srgbClr val="100F0D"/>
                </a:solidFill>
                <a:latin typeface="Montserrat Light"/>
              </a:rPr>
              <a:t>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81227" y="4477061"/>
            <a:ext cx="3618604" cy="586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41"/>
              </a:lnSpc>
              <a:spcBef>
                <a:spcPct val="0"/>
              </a:spcBef>
            </a:pPr>
            <a:r>
              <a:rPr lang="en-US" sz="3508" spc="343">
                <a:solidFill>
                  <a:srgbClr val="231F20"/>
                </a:solidFill>
                <a:latin typeface="Oswald Bold"/>
              </a:rPr>
              <a:t>QUALIFICATIONS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1227" y="6230984"/>
            <a:ext cx="4007911" cy="2790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8"/>
              </a:lnSpc>
            </a:pPr>
            <a:r>
              <a:rPr lang="en-US" sz="2270">
                <a:solidFill>
                  <a:srgbClr val="100F0D"/>
                </a:solidFill>
                <a:latin typeface="Montserrat Light"/>
              </a:rPr>
              <a:t>Applicants must be in possession of a PhD, or have an attestation letter that they will be awarded their PhD before the commencement of the Project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354153" y="6523163"/>
            <a:ext cx="2556583" cy="2438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47"/>
              </a:lnSpc>
              <a:spcBef>
                <a:spcPct val="0"/>
              </a:spcBef>
            </a:pPr>
            <a:r>
              <a:rPr lang="en-US" sz="3512" u="none" strike="noStrike" spc="344">
                <a:solidFill>
                  <a:srgbClr val="231F20"/>
                </a:solidFill>
                <a:latin typeface="Oswald Bold"/>
              </a:rPr>
              <a:t>END DATE OF RESEARCH PROJECT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046312" y="2433178"/>
            <a:ext cx="4060749" cy="2021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78"/>
              </a:lnSpc>
              <a:spcBef>
                <a:spcPct val="0"/>
              </a:spcBef>
            </a:pPr>
            <a:r>
              <a:rPr lang="en-US" sz="2270" u="none" strike="noStrike" dirty="0">
                <a:solidFill>
                  <a:srgbClr val="100F0D"/>
                </a:solidFill>
                <a:latin typeface="Montserrat Light"/>
              </a:rPr>
              <a:t> </a:t>
            </a:r>
            <a:r>
              <a:rPr lang="en-US" sz="2270" dirty="0">
                <a:solidFill>
                  <a:srgbClr val="100F0D"/>
                </a:solidFill>
                <a:latin typeface="Montserrat Light"/>
              </a:rPr>
              <a:t>T</a:t>
            </a:r>
            <a:r>
              <a:rPr lang="en-US" sz="2270" u="none" strike="noStrike" dirty="0">
                <a:solidFill>
                  <a:srgbClr val="100F0D"/>
                </a:solidFill>
                <a:latin typeface="Montserrat Light"/>
              </a:rPr>
              <a:t>he Term may be renewed   up to a maximum total term of </a:t>
            </a:r>
            <a:r>
              <a:rPr lang="en-US" sz="2270" dirty="0">
                <a:solidFill>
                  <a:srgbClr val="100F0D"/>
                </a:solidFill>
                <a:latin typeface="Montserrat Light"/>
              </a:rPr>
              <a:t>35 months,</a:t>
            </a:r>
            <a:r>
              <a:rPr lang="en-US" sz="2270" u="none" strike="noStrike" dirty="0">
                <a:solidFill>
                  <a:srgbClr val="100F0D"/>
                </a:solidFill>
                <a:latin typeface="Montserrat Light"/>
              </a:rPr>
              <a:t>  but in any case, up to no later than </a:t>
            </a:r>
            <a:r>
              <a:rPr lang="en-US" sz="2270" b="1" u="none" strike="noStrike" dirty="0">
                <a:solidFill>
                  <a:srgbClr val="100F0D"/>
                </a:solidFill>
                <a:latin typeface="Montserrat Light"/>
              </a:rPr>
              <a:t> 30</a:t>
            </a:r>
            <a:r>
              <a:rPr lang="en-US" sz="2270" b="1" u="none" strike="noStrike" baseline="30000" dirty="0">
                <a:solidFill>
                  <a:srgbClr val="100F0D"/>
                </a:solidFill>
                <a:latin typeface="Montserrat Light"/>
              </a:rPr>
              <a:t>th</a:t>
            </a:r>
            <a:r>
              <a:rPr lang="en-US" sz="2270" b="1" u="none" strike="noStrike" dirty="0">
                <a:solidFill>
                  <a:srgbClr val="100F0D"/>
                </a:solidFill>
                <a:latin typeface="Montserrat Light"/>
              </a:rPr>
              <a:t> June 2029</a:t>
            </a:r>
          </a:p>
        </p:txBody>
      </p:sp>
      <p:sp>
        <p:nvSpPr>
          <p:cNvPr id="29" name="Freeform 29"/>
          <p:cNvSpPr/>
          <p:nvPr/>
        </p:nvSpPr>
        <p:spPr>
          <a:xfrm rot="-8970905" flipH="1">
            <a:off x="5416915" y="5091161"/>
            <a:ext cx="1851885" cy="523157"/>
          </a:xfrm>
          <a:custGeom>
            <a:avLst/>
            <a:gdLst/>
            <a:ahLst/>
            <a:cxnLst/>
            <a:rect l="l" t="t" r="r" b="b"/>
            <a:pathLst>
              <a:path w="1851885" h="523157">
                <a:moveTo>
                  <a:pt x="1851885" y="0"/>
                </a:moveTo>
                <a:lnTo>
                  <a:pt x="0" y="0"/>
                </a:lnTo>
                <a:lnTo>
                  <a:pt x="0" y="523158"/>
                </a:lnTo>
                <a:lnTo>
                  <a:pt x="1851885" y="523158"/>
                </a:lnTo>
                <a:lnTo>
                  <a:pt x="185188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TextBox 30"/>
          <p:cNvSpPr txBox="1"/>
          <p:nvPr/>
        </p:nvSpPr>
        <p:spPr>
          <a:xfrm>
            <a:off x="1281227" y="1791500"/>
            <a:ext cx="8187907" cy="1125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60"/>
              </a:lnSpc>
            </a:pPr>
            <a:r>
              <a:rPr lang="en-US" sz="2186" dirty="0">
                <a:solidFill>
                  <a:srgbClr val="100F0D"/>
                </a:solidFill>
                <a:latin typeface="Montserrat Light"/>
              </a:rPr>
              <a:t>Be a Maltese Citizen, EU Citizen, or Third Country National ( with long term residence status) and been residing in Malta for the past 5 years ( review Clause 4.1)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2784546" y="214222"/>
            <a:ext cx="5853245" cy="9354158"/>
          </a:xfrm>
          <a:custGeom>
            <a:avLst/>
            <a:gdLst/>
            <a:ahLst/>
            <a:cxnLst/>
            <a:rect l="l" t="t" r="r" b="b"/>
            <a:pathLst>
              <a:path w="5853245" h="9354158">
                <a:moveTo>
                  <a:pt x="0" y="0"/>
                </a:moveTo>
                <a:lnTo>
                  <a:pt x="5853245" y="0"/>
                </a:lnTo>
                <a:lnTo>
                  <a:pt x="5853245" y="9354158"/>
                </a:lnTo>
                <a:lnTo>
                  <a:pt x="0" y="9354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9" r="-10949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918835" y="214222"/>
            <a:ext cx="1419862" cy="1325425"/>
            <a:chOff x="0" y="0"/>
            <a:chExt cx="373955" cy="3490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3955" cy="349083"/>
            </a:xfrm>
            <a:custGeom>
              <a:avLst/>
              <a:gdLst/>
              <a:ahLst/>
              <a:cxnLst/>
              <a:rect l="l" t="t" r="r" b="b"/>
              <a:pathLst>
                <a:path w="373955" h="349083">
                  <a:moveTo>
                    <a:pt x="0" y="0"/>
                  </a:moveTo>
                  <a:lnTo>
                    <a:pt x="373955" y="0"/>
                  </a:lnTo>
                  <a:lnTo>
                    <a:pt x="373955" y="349083"/>
                  </a:lnTo>
                  <a:lnTo>
                    <a:pt x="0" y="349083"/>
                  </a:ln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56942" y="384682"/>
            <a:ext cx="1054946" cy="1041519"/>
          </a:xfrm>
          <a:custGeom>
            <a:avLst/>
            <a:gdLst/>
            <a:ahLst/>
            <a:cxnLst/>
            <a:rect l="l" t="t" r="r" b="b"/>
            <a:pathLst>
              <a:path w="1054946" h="1041519">
                <a:moveTo>
                  <a:pt x="0" y="0"/>
                </a:moveTo>
                <a:lnTo>
                  <a:pt x="1054946" y="0"/>
                </a:lnTo>
                <a:lnTo>
                  <a:pt x="1054946" y="1041519"/>
                </a:lnTo>
                <a:lnTo>
                  <a:pt x="0" y="1041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2593091" y="593665"/>
            <a:ext cx="13599891" cy="709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494"/>
              </a:lnSpc>
            </a:pPr>
            <a:r>
              <a:rPr lang="en-US" sz="5232" spc="512">
                <a:solidFill>
                  <a:srgbClr val="231F20"/>
                </a:solidFill>
                <a:latin typeface="Oswald Bold"/>
              </a:rPr>
              <a:t>IMPORTANT APPLICATION INFORMATION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4345" y="2328719"/>
            <a:ext cx="11495736" cy="7536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5123" lvl="1" indent="-242561">
              <a:lnSpc>
                <a:spcPts val="3100"/>
              </a:lnSpc>
              <a:buFont typeface="Arial"/>
              <a:buChar char="•"/>
            </a:pPr>
            <a:r>
              <a:rPr lang="en-US" sz="2246" spc="220" dirty="0">
                <a:solidFill>
                  <a:srgbClr val="231F20"/>
                </a:solidFill>
                <a:latin typeface="DM Sans"/>
              </a:rPr>
              <a:t>Applicants who have already undertaken/or are currently undergoing a Post-Doctoral research/project</a:t>
            </a:r>
            <a:r>
              <a:rPr lang="en-US" sz="2246" spc="220" dirty="0">
                <a:solidFill>
                  <a:srgbClr val="231F20"/>
                </a:solidFill>
                <a:latin typeface="DM Sans Bold"/>
              </a:rPr>
              <a:t> are not eligible</a:t>
            </a:r>
            <a:r>
              <a:rPr lang="en-US" sz="2246" spc="220" dirty="0">
                <a:solidFill>
                  <a:srgbClr val="231F20"/>
                </a:solidFill>
                <a:latin typeface="DM Sans"/>
              </a:rPr>
              <a:t> to apply under this scheme.</a:t>
            </a:r>
          </a:p>
          <a:p>
            <a:pPr>
              <a:lnSpc>
                <a:spcPts val="3100"/>
              </a:lnSpc>
            </a:pPr>
            <a:endParaRPr lang="en-US" sz="2246" spc="220" dirty="0">
              <a:solidFill>
                <a:srgbClr val="231F20"/>
              </a:solidFill>
              <a:latin typeface="DM Sans"/>
            </a:endParaRPr>
          </a:p>
          <a:p>
            <a:pPr marL="485123" lvl="1" indent="-242561">
              <a:lnSpc>
                <a:spcPts val="3100"/>
              </a:lnSpc>
              <a:buFont typeface="Arial"/>
              <a:buChar char="•"/>
            </a:pPr>
            <a:r>
              <a:rPr lang="en-US" sz="2246" spc="220" dirty="0">
                <a:solidFill>
                  <a:srgbClr val="231F20"/>
                </a:solidFill>
                <a:latin typeface="DM Sans Bold"/>
              </a:rPr>
              <a:t>Applicants in possession of other national/EU (or a combination of both) public grants or national/EU/ Commonwealth (or a combination) scholarships for the same research project shall be deemed ineligible </a:t>
            </a:r>
            <a:r>
              <a:rPr lang="en-US" sz="2246" spc="220" dirty="0">
                <a:solidFill>
                  <a:srgbClr val="231F20"/>
                </a:solidFill>
                <a:latin typeface="DM Sans"/>
              </a:rPr>
              <a:t>under the Reach High II Post-doctoral scheme if not notified and approved by the Board/Office</a:t>
            </a:r>
          </a:p>
          <a:p>
            <a:pPr>
              <a:lnSpc>
                <a:spcPts val="3100"/>
              </a:lnSpc>
            </a:pPr>
            <a:endParaRPr lang="en-US" sz="2246" spc="220" dirty="0">
              <a:solidFill>
                <a:srgbClr val="231F20"/>
              </a:solidFill>
              <a:latin typeface="DM Sans"/>
            </a:endParaRPr>
          </a:p>
          <a:p>
            <a:pPr marL="485123" lvl="1" indent="-242561">
              <a:lnSpc>
                <a:spcPts val="3100"/>
              </a:lnSpc>
              <a:buFont typeface="Arial"/>
              <a:buChar char="•"/>
            </a:pPr>
            <a:r>
              <a:rPr lang="en-US" sz="2246" spc="220" dirty="0">
                <a:solidFill>
                  <a:srgbClr val="231F20"/>
                </a:solidFill>
                <a:latin typeface="DM Sans"/>
              </a:rPr>
              <a:t>Awardees shall need to notify beforehand the Reach High II Board/Project Leader of any commitment of employment during the duration of their studies. </a:t>
            </a:r>
            <a:r>
              <a:rPr lang="en-US" sz="2246" spc="220" dirty="0">
                <a:solidFill>
                  <a:srgbClr val="231F20"/>
                </a:solidFill>
                <a:latin typeface="DM Sans Bold"/>
              </a:rPr>
              <a:t>Any additional paid work needs to be approved</a:t>
            </a:r>
            <a:r>
              <a:rPr lang="en-US" sz="2246" spc="220" dirty="0">
                <a:solidFill>
                  <a:srgbClr val="231F20"/>
                </a:solidFill>
                <a:latin typeface="DM Sans"/>
              </a:rPr>
              <a:t> by the Reach High II Board/Project Leader and must be on Part –time basis not exceeding 20 hours per week.</a:t>
            </a:r>
          </a:p>
          <a:p>
            <a:pPr>
              <a:lnSpc>
                <a:spcPts val="3100"/>
              </a:lnSpc>
            </a:pPr>
            <a:endParaRPr lang="en-US" sz="2246" spc="220" dirty="0">
              <a:solidFill>
                <a:srgbClr val="231F20"/>
              </a:solidFill>
              <a:latin typeface="DM Sans"/>
            </a:endParaRPr>
          </a:p>
          <a:p>
            <a:pPr marL="485123" lvl="1" indent="-242561">
              <a:lnSpc>
                <a:spcPts val="3100"/>
              </a:lnSpc>
              <a:buFont typeface="Arial"/>
              <a:buChar char="•"/>
            </a:pPr>
            <a:r>
              <a:rPr lang="en-US" sz="2246" spc="220" dirty="0">
                <a:solidFill>
                  <a:srgbClr val="231F20"/>
                </a:solidFill>
                <a:latin typeface="DM Sans"/>
              </a:rPr>
              <a:t>In line with the ESF+ </a:t>
            </a:r>
            <a:r>
              <a:rPr lang="en-US" sz="2246" spc="220" dirty="0" err="1">
                <a:solidFill>
                  <a:srgbClr val="231F20"/>
                </a:solidFill>
                <a:latin typeface="DM Sans"/>
              </a:rPr>
              <a:t>Programme</a:t>
            </a:r>
            <a:r>
              <a:rPr lang="en-US" sz="2246" spc="220" dirty="0">
                <a:solidFill>
                  <a:srgbClr val="231F20"/>
                </a:solidFill>
                <a:latin typeface="DM Sans"/>
              </a:rPr>
              <a:t> obligations, </a:t>
            </a:r>
            <a:r>
              <a:rPr lang="en-US" sz="2246" spc="220" dirty="0">
                <a:solidFill>
                  <a:srgbClr val="231F20"/>
                </a:solidFill>
                <a:latin typeface="DM Sans Bold"/>
              </a:rPr>
              <a:t>awardees are expected to remain/return to Malta for a minimum period of 3 years</a:t>
            </a:r>
            <a:r>
              <a:rPr lang="en-US" sz="2246" spc="220" dirty="0">
                <a:solidFill>
                  <a:srgbClr val="231F20"/>
                </a:solidFill>
                <a:latin typeface="DM Sans"/>
              </a:rPr>
              <a:t> post completion of the Research Project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770706" y="-3368517"/>
            <a:ext cx="4959890" cy="495989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2F4F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1278539"/>
            <a:ext cx="13188954" cy="131889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2F4F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261143" y="3123895"/>
            <a:ext cx="7249451" cy="7163105"/>
          </a:xfrm>
          <a:custGeom>
            <a:avLst/>
            <a:gdLst/>
            <a:ahLst/>
            <a:cxnLst/>
            <a:rect l="l" t="t" r="r" b="b"/>
            <a:pathLst>
              <a:path w="7249451" h="7163105">
                <a:moveTo>
                  <a:pt x="0" y="0"/>
                </a:moveTo>
                <a:lnTo>
                  <a:pt x="7249451" y="0"/>
                </a:lnTo>
                <a:lnTo>
                  <a:pt x="7249451" y="7163105"/>
                </a:lnTo>
                <a:lnTo>
                  <a:pt x="0" y="7163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966" r="-363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543533" y="1448499"/>
            <a:ext cx="5763925" cy="1396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349"/>
              </a:lnSpc>
            </a:pPr>
            <a:r>
              <a:rPr lang="en-US" sz="8224" spc="806">
                <a:solidFill>
                  <a:srgbClr val="FFFFFF"/>
                </a:solidFill>
                <a:latin typeface="Oswald Bold"/>
              </a:rPr>
              <a:t>DEADLINES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32236" y="3840643"/>
            <a:ext cx="7331718" cy="510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92"/>
              </a:lnSpc>
            </a:pPr>
            <a:r>
              <a:rPr lang="en-US" sz="2893" spc="283" dirty="0">
                <a:solidFill>
                  <a:srgbClr val="F5FFF5"/>
                </a:solidFill>
                <a:latin typeface="DM Sans"/>
              </a:rPr>
              <a:t>The complete Application Form and mandatory documents shall be submitted by Friday 28</a:t>
            </a:r>
            <a:r>
              <a:rPr lang="en-US" sz="2893" spc="283" baseline="30000" dirty="0">
                <a:solidFill>
                  <a:srgbClr val="F5FFF5"/>
                </a:solidFill>
                <a:latin typeface="DM Sans"/>
              </a:rPr>
              <a:t>th</a:t>
            </a:r>
            <a:r>
              <a:rPr lang="en-US" sz="2893" spc="283" dirty="0">
                <a:solidFill>
                  <a:srgbClr val="F5FFF5"/>
                </a:solidFill>
                <a:latin typeface="DM Sans"/>
              </a:rPr>
              <a:t> August 2026 at noon (Local Time). </a:t>
            </a:r>
          </a:p>
          <a:p>
            <a:pPr>
              <a:lnSpc>
                <a:spcPts val="3992"/>
              </a:lnSpc>
            </a:pPr>
            <a:endParaRPr lang="en-US" sz="2893" spc="283" dirty="0">
              <a:solidFill>
                <a:srgbClr val="F5FFF5"/>
              </a:solidFill>
              <a:latin typeface="DM Sans"/>
            </a:endParaRPr>
          </a:p>
          <a:p>
            <a:pPr algn="l">
              <a:lnSpc>
                <a:spcPts val="3992"/>
              </a:lnSpc>
            </a:pPr>
            <a:r>
              <a:rPr lang="en-US" sz="2893" spc="283" dirty="0">
                <a:solidFill>
                  <a:srgbClr val="F5FFF5"/>
                </a:solidFill>
                <a:latin typeface="DM Sans"/>
              </a:rPr>
              <a:t>Other documents issued by the Host Institution and MQRIC shall be submitted by 30</a:t>
            </a:r>
            <a:r>
              <a:rPr lang="en-US" sz="2893" spc="283" baseline="30000" dirty="0">
                <a:solidFill>
                  <a:srgbClr val="F5FFF5"/>
                </a:solidFill>
                <a:latin typeface="DM Sans"/>
              </a:rPr>
              <a:t>th</a:t>
            </a:r>
            <a:r>
              <a:rPr lang="en-US" sz="2893" spc="283" dirty="0">
                <a:solidFill>
                  <a:srgbClr val="F5FFF5"/>
                </a:solidFill>
                <a:latin typeface="DM Sans"/>
              </a:rPr>
              <a:t> October 2026 by 4PM (Local Time). (Refer to clause 9.2)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3561960" y="0"/>
            <a:ext cx="4773608" cy="10287000"/>
            <a:chOff x="0" y="0"/>
            <a:chExt cx="125724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57247" cy="2709333"/>
            </a:xfrm>
            <a:custGeom>
              <a:avLst/>
              <a:gdLst/>
              <a:ahLst/>
              <a:cxnLst/>
              <a:rect l="l" t="t" r="r" b="b"/>
              <a:pathLst>
                <a:path w="1257247" h="2709333">
                  <a:moveTo>
                    <a:pt x="0" y="0"/>
                  </a:moveTo>
                  <a:lnTo>
                    <a:pt x="1257247" y="0"/>
                  </a:lnTo>
                  <a:lnTo>
                    <a:pt x="1257247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561960" y="1049603"/>
            <a:ext cx="4726040" cy="8208697"/>
          </a:xfrm>
          <a:custGeom>
            <a:avLst/>
            <a:gdLst/>
            <a:ahLst/>
            <a:cxnLst/>
            <a:rect l="l" t="t" r="r" b="b"/>
            <a:pathLst>
              <a:path w="4726040" h="8208697">
                <a:moveTo>
                  <a:pt x="0" y="0"/>
                </a:moveTo>
                <a:lnTo>
                  <a:pt x="4726040" y="0"/>
                </a:lnTo>
                <a:lnTo>
                  <a:pt x="4726040" y="8208697"/>
                </a:lnTo>
                <a:lnTo>
                  <a:pt x="0" y="82086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2755" r="-77943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88040" y="843769"/>
            <a:ext cx="12703383" cy="9212208"/>
            <a:chOff x="0" y="0"/>
            <a:chExt cx="4867216" cy="35295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67216" cy="3529595"/>
            </a:xfrm>
            <a:custGeom>
              <a:avLst/>
              <a:gdLst/>
              <a:ahLst/>
              <a:cxnLst/>
              <a:rect l="l" t="t" r="r" b="b"/>
              <a:pathLst>
                <a:path w="4867216" h="3529595">
                  <a:moveTo>
                    <a:pt x="0" y="0"/>
                  </a:moveTo>
                  <a:lnTo>
                    <a:pt x="4867216" y="0"/>
                  </a:lnTo>
                  <a:lnTo>
                    <a:pt x="4867216" y="3529595"/>
                  </a:lnTo>
                  <a:lnTo>
                    <a:pt x="0" y="3529595"/>
                  </a:lnTo>
                  <a:lnTo>
                    <a:pt x="0" y="0"/>
                  </a:lnTo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83686" y="41808"/>
            <a:ext cx="11407737" cy="708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47"/>
              </a:lnSpc>
              <a:spcBef>
                <a:spcPct val="0"/>
              </a:spcBef>
            </a:pPr>
            <a:r>
              <a:rPr lang="en-US" sz="4382" spc="429" dirty="0">
                <a:solidFill>
                  <a:srgbClr val="231F20"/>
                </a:solidFill>
                <a:latin typeface="Oswald Bold"/>
              </a:rPr>
              <a:t>Friday 28</a:t>
            </a:r>
            <a:r>
              <a:rPr lang="en-US" sz="4382" spc="429" baseline="30000" dirty="0">
                <a:solidFill>
                  <a:srgbClr val="231F20"/>
                </a:solidFill>
                <a:latin typeface="Oswald Bold"/>
              </a:rPr>
              <a:t>th</a:t>
            </a:r>
            <a:r>
              <a:rPr lang="en-US" sz="4382" spc="429" dirty="0">
                <a:solidFill>
                  <a:srgbClr val="231F20"/>
                </a:solidFill>
                <a:latin typeface="Oswald Bold"/>
              </a:rPr>
              <a:t> August 2026</a:t>
            </a:r>
            <a:r>
              <a:rPr lang="en-US" sz="4382" u="none" strike="noStrike" spc="429" dirty="0">
                <a:solidFill>
                  <a:srgbClr val="231F20"/>
                </a:solidFill>
                <a:latin typeface="Oswald Bold"/>
              </a:rPr>
              <a:t> (NOON)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6817" y="1215826"/>
            <a:ext cx="11758088" cy="8840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Residence permit or permanent residence certificate or long-term resident status (mandatory where applicable).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Applicant's curriculum vitae; (Mandatory)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Declaration (Mandatory)</a:t>
            </a:r>
          </a:p>
          <a:p>
            <a:pPr>
              <a:lnSpc>
                <a:spcPts val="3093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Certificates of PhD degree, or attestation issued by the competent department (Mandatory).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Justification for the Research Proposal including links with national and EU priorities and the relevance and impact on Malta; (approx 1,000 words) (Mandatory)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 A Technical Statement of Proposed Work and Research Plan (approx 1,000 words ) (Mandatory)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Programme of Work (Gantt chart for work programme); (Mandatory)</a:t>
            </a: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Two Reference Letters including contact detail of referees. (Mandatory)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>
              <a:lnSpc>
                <a:spcPts val="2817"/>
              </a:lnSpc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Supporting documents such as a list of previous publications/papers/papers accepted for publication and URL if applicable, (Mandatory where applicable)</a:t>
            </a:r>
          </a:p>
          <a:p>
            <a:pPr>
              <a:lnSpc>
                <a:spcPts val="2817"/>
              </a:lnSpc>
            </a:pPr>
            <a:endParaRPr lang="en-US" sz="2041" spc="200">
              <a:solidFill>
                <a:srgbClr val="231F20"/>
              </a:solidFill>
              <a:latin typeface="DM Sans"/>
            </a:endParaRPr>
          </a:p>
          <a:p>
            <a:pPr marL="440805" lvl="1" indent="-220403" algn="l">
              <a:lnSpc>
                <a:spcPts val="2817"/>
              </a:lnSpc>
              <a:spcBef>
                <a:spcPct val="0"/>
              </a:spcBef>
              <a:buFont typeface="Arial"/>
              <a:buChar char="•"/>
            </a:pPr>
            <a:r>
              <a:rPr lang="en-US" sz="2041" spc="200">
                <a:solidFill>
                  <a:srgbClr val="231F20"/>
                </a:solidFill>
                <a:latin typeface="DM Sans"/>
              </a:rPr>
              <a:t>A copy of the Table of Contents and abstract / summary from their Doctoral Thesis (Mandatory)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95568" y="0"/>
            <a:ext cx="6173336" cy="10287000"/>
            <a:chOff x="0" y="0"/>
            <a:chExt cx="16258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25899" cy="2709333"/>
            </a:xfrm>
            <a:custGeom>
              <a:avLst/>
              <a:gdLst/>
              <a:ahLst/>
              <a:cxnLst/>
              <a:rect l="l" t="t" r="r" b="b"/>
              <a:pathLst>
                <a:path w="1625899" h="2709333">
                  <a:moveTo>
                    <a:pt x="0" y="0"/>
                  </a:moveTo>
                  <a:lnTo>
                    <a:pt x="1625899" y="0"/>
                  </a:lnTo>
                  <a:lnTo>
                    <a:pt x="1625899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349248" y="1165431"/>
            <a:ext cx="6327015" cy="8208697"/>
          </a:xfrm>
          <a:custGeom>
            <a:avLst/>
            <a:gdLst/>
            <a:ahLst/>
            <a:cxnLst/>
            <a:rect l="l" t="t" r="r" b="b"/>
            <a:pathLst>
              <a:path w="6327015" h="8208697">
                <a:moveTo>
                  <a:pt x="0" y="0"/>
                </a:moveTo>
                <a:lnTo>
                  <a:pt x="6327016" y="0"/>
                </a:lnTo>
                <a:lnTo>
                  <a:pt x="6327016" y="8208697"/>
                </a:lnTo>
                <a:lnTo>
                  <a:pt x="0" y="82086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6517" r="-6413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6757323" y="1419825"/>
            <a:ext cx="11108519" cy="8676380"/>
            <a:chOff x="0" y="0"/>
            <a:chExt cx="4256154" cy="33242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56154" cy="3324297"/>
            </a:xfrm>
            <a:custGeom>
              <a:avLst/>
              <a:gdLst/>
              <a:ahLst/>
              <a:cxnLst/>
              <a:rect l="l" t="t" r="r" b="b"/>
              <a:pathLst>
                <a:path w="4256154" h="3324297">
                  <a:moveTo>
                    <a:pt x="0" y="0"/>
                  </a:moveTo>
                  <a:lnTo>
                    <a:pt x="4256154" y="0"/>
                  </a:lnTo>
                  <a:lnTo>
                    <a:pt x="4256154" y="3324297"/>
                  </a:lnTo>
                  <a:lnTo>
                    <a:pt x="0" y="3324297"/>
                  </a:lnTo>
                  <a:lnTo>
                    <a:pt x="0" y="0"/>
                  </a:lnTo>
                </a:path>
              </a:pathLst>
            </a:custGeom>
            <a:solidFill>
              <a:srgbClr val="EFEF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458105" y="287209"/>
            <a:ext cx="11407737" cy="708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4382" spc="429" dirty="0">
                <a:solidFill>
                  <a:srgbClr val="231F20"/>
                </a:solidFill>
                <a:latin typeface="Oswald Bold"/>
              </a:rPr>
              <a:t>30th October 2026 (4PM)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72943" y="2146225"/>
            <a:ext cx="9578062" cy="671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1997" lvl="1" indent="-270998">
              <a:lnSpc>
                <a:spcPts val="3464"/>
              </a:lnSpc>
              <a:buFont typeface="Arial"/>
              <a:buChar char="•"/>
            </a:pPr>
            <a:r>
              <a:rPr lang="en-US" sz="2510" spc="246" dirty="0">
                <a:solidFill>
                  <a:srgbClr val="231F20"/>
                </a:solidFill>
                <a:latin typeface="DM Sans"/>
              </a:rPr>
              <a:t>ULA, A supporting document attesting the acceptance of the applicant by the host institution sent directly to the Reach High </a:t>
            </a:r>
            <a:r>
              <a:rPr lang="en-US" sz="2510" spc="246" dirty="0" err="1">
                <a:solidFill>
                  <a:srgbClr val="231F20"/>
                </a:solidFill>
                <a:latin typeface="DM Sans"/>
              </a:rPr>
              <a:t>ll</a:t>
            </a:r>
            <a:r>
              <a:rPr lang="en-US" sz="2510" spc="246" dirty="0">
                <a:solidFill>
                  <a:srgbClr val="231F20"/>
                </a:solidFill>
                <a:latin typeface="DM Sans"/>
              </a:rPr>
              <a:t> email confirming where the research work will be carried out, and assuring the required conditions for the suitable development of the research;</a:t>
            </a:r>
          </a:p>
          <a:p>
            <a:pPr>
              <a:lnSpc>
                <a:spcPts val="3464"/>
              </a:lnSpc>
            </a:pPr>
            <a:endParaRPr lang="en-US" sz="2510" spc="246" dirty="0">
              <a:solidFill>
                <a:srgbClr val="231F20"/>
              </a:solidFill>
              <a:latin typeface="DM Sans"/>
            </a:endParaRPr>
          </a:p>
          <a:p>
            <a:pPr marL="541997" lvl="1" indent="-270998">
              <a:lnSpc>
                <a:spcPts val="3464"/>
              </a:lnSpc>
              <a:buFont typeface="Arial"/>
              <a:buChar char="•"/>
            </a:pPr>
            <a:r>
              <a:rPr lang="en-US" sz="2510" spc="246" dirty="0">
                <a:solidFill>
                  <a:srgbClr val="231F20"/>
                </a:solidFill>
                <a:latin typeface="DM Sans"/>
              </a:rPr>
              <a:t>If the research project is laboratory based, applicants will be asked to provide a letter of support from the host institution sent directly to the Reach High </a:t>
            </a:r>
            <a:r>
              <a:rPr lang="en-US" sz="2510" spc="246" dirty="0" err="1">
                <a:solidFill>
                  <a:srgbClr val="231F20"/>
                </a:solidFill>
                <a:latin typeface="DM Sans"/>
              </a:rPr>
              <a:t>ll</a:t>
            </a:r>
            <a:r>
              <a:rPr lang="en-US" sz="2510" spc="246" dirty="0">
                <a:solidFill>
                  <a:srgbClr val="231F20"/>
                </a:solidFill>
                <a:latin typeface="DM Sans"/>
              </a:rPr>
              <a:t> email confirming that laboratory space and access can be provided;</a:t>
            </a:r>
          </a:p>
          <a:p>
            <a:pPr>
              <a:lnSpc>
                <a:spcPts val="3464"/>
              </a:lnSpc>
            </a:pPr>
            <a:endParaRPr lang="en-US" sz="2510" spc="246" dirty="0">
              <a:solidFill>
                <a:srgbClr val="231F20"/>
              </a:solidFill>
              <a:latin typeface="DM Sans"/>
            </a:endParaRPr>
          </a:p>
          <a:p>
            <a:pPr marL="541997" lvl="1" indent="-270998" algn="l">
              <a:lnSpc>
                <a:spcPts val="3464"/>
              </a:lnSpc>
              <a:spcBef>
                <a:spcPct val="0"/>
              </a:spcBef>
              <a:buFont typeface="Arial"/>
              <a:buChar char="•"/>
            </a:pPr>
            <a:r>
              <a:rPr lang="en-US" sz="2510" spc="246" dirty="0">
                <a:solidFill>
                  <a:srgbClr val="231F20"/>
                </a:solidFill>
                <a:latin typeface="DM Sans"/>
              </a:rPr>
              <a:t>Copy of MQRIC evaluation report/receipt (where applicable)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c179-254d-4779-8815-8abb7a8b0352" xsi:nil="true"/>
    <lcf76f155ced4ddcb4097134ff3c332f xmlns="ee925b01-def3-4c7e-8898-b2cb9831c34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D032D08C011147A4B2B8976FF207D1" ma:contentTypeVersion="13" ma:contentTypeDescription="Create a new document." ma:contentTypeScope="" ma:versionID="85c6e6802e8b1fbf1c9c41d58f311033">
  <xsd:schema xmlns:xsd="http://www.w3.org/2001/XMLSchema" xmlns:xs="http://www.w3.org/2001/XMLSchema" xmlns:p="http://schemas.microsoft.com/office/2006/metadata/properties" xmlns:ns2="ee925b01-def3-4c7e-8898-b2cb9831c34b" xmlns:ns3="64d2c179-254d-4779-8815-8abb7a8b0352" targetNamespace="http://schemas.microsoft.com/office/2006/metadata/properties" ma:root="true" ma:fieldsID="06254c56478d077b6226d51247d5664b" ns2:_="" ns3:_="">
    <xsd:import namespace="ee925b01-def3-4c7e-8898-b2cb9831c34b"/>
    <xsd:import namespace="64d2c179-254d-4779-8815-8abb7a8b03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925b01-def3-4c7e-8898-b2cb9831c3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858473a-97ee-428e-a817-eb9457ba02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c179-254d-4779-8815-8abb7a8b035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5e6e80e-e491-4760-af4e-906c53577202}" ma:internalName="TaxCatchAll" ma:showField="CatchAllData" ma:web="64d2c179-254d-4779-8815-8abb7a8b03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454465-8B2E-4E1C-A5A5-5DB3A4931FC2}">
  <ds:schemaRefs>
    <ds:schemaRef ds:uri="http://schemas.microsoft.com/office/2006/metadata/properties"/>
    <ds:schemaRef ds:uri="http://schemas.microsoft.com/office/infopath/2007/PartnerControls"/>
    <ds:schemaRef ds:uri="64d2c179-254d-4779-8815-8abb7a8b0352"/>
    <ds:schemaRef ds:uri="ee925b01-def3-4c7e-8898-b2cb9831c34b"/>
  </ds:schemaRefs>
</ds:datastoreItem>
</file>

<file path=customXml/itemProps2.xml><?xml version="1.0" encoding="utf-8"?>
<ds:datastoreItem xmlns:ds="http://schemas.openxmlformats.org/officeDocument/2006/customXml" ds:itemID="{8A3DD9F8-DFBF-407F-9D68-A0A372A0DF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925b01-def3-4c7e-8898-b2cb9831c34b"/>
    <ds:schemaRef ds:uri="64d2c179-254d-4779-8815-8abb7a8b03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E0834C-6769-4B5E-ABFF-176A819394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1567</Words>
  <Application>Microsoft Office PowerPoint</Application>
  <PresentationFormat>Custom</PresentationFormat>
  <Paragraphs>132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Oswald Bold</vt:lpstr>
      <vt:lpstr>Archivo Black</vt:lpstr>
      <vt:lpstr>Arial</vt:lpstr>
      <vt:lpstr>DM Sans Bold</vt:lpstr>
      <vt:lpstr>Open Sans Bold Italics</vt:lpstr>
      <vt:lpstr>Montserrat Classic</vt:lpstr>
      <vt:lpstr>Calibri</vt:lpstr>
      <vt:lpstr>Montserrat Light Bold</vt:lpstr>
      <vt:lpstr>Montserrat Italics</vt:lpstr>
      <vt:lpstr>Open Sauce Italics</vt:lpstr>
      <vt:lpstr>DM Sans</vt:lpstr>
      <vt:lpstr>Aptos</vt:lpstr>
      <vt:lpstr>Oswald</vt:lpstr>
      <vt:lpstr>DM Sans Italics</vt:lpstr>
      <vt:lpstr>Montserrat Light</vt:lpstr>
      <vt:lpstr>Canva Sans Bold</vt:lpstr>
      <vt:lpstr>DM Sans Bold Italics</vt:lpstr>
      <vt:lpstr>Montserrat Classic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Reach High II</dc:title>
  <dc:creator>Bezzina Irene 3 at MES</dc:creator>
  <cp:lastModifiedBy>Caruana Sylvana at MES</cp:lastModifiedBy>
  <cp:revision>29</cp:revision>
  <dcterms:created xsi:type="dcterms:W3CDTF">2006-08-16T00:00:00Z</dcterms:created>
  <dcterms:modified xsi:type="dcterms:W3CDTF">2026-08-20T10:55:59Z</dcterms:modified>
  <dc:identifier>DAFtdWQ2gcU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0x0101005BD032D08C011147A4B2B8976FF207D1</vt:lpwstr>
  </property>
  <property fmtid="{D5CDD505-2E9C-101B-9397-08002B2CF9AE}" pid="3" name="MediaServiceImageTags">
    <vt:lpwstr/>
  </property>
</Properties>
</file>