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rchivo Black" charset="1" panose="020B0A03020202020B04"/>
      <p:regular r:id="rId18"/>
    </p:embeddedFont>
    <p:embeddedFont>
      <p:font typeface="Garet Bold" charset="1" panose="00000000000000000000"/>
      <p:regular r:id="rId19"/>
    </p:embeddedFont>
    <p:embeddedFont>
      <p:font typeface="Garet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43528"/>
            <a:ext cx="4293043" cy="1226584"/>
          </a:xfrm>
          <a:custGeom>
            <a:avLst/>
            <a:gdLst/>
            <a:ahLst/>
            <a:cxnLst/>
            <a:rect r="r" b="b" t="t" l="l"/>
            <a:pathLst>
              <a:path h="1226584" w="4293043">
                <a:moveTo>
                  <a:pt x="0" y="0"/>
                </a:moveTo>
                <a:lnTo>
                  <a:pt x="4293043" y="0"/>
                </a:lnTo>
                <a:lnTo>
                  <a:pt x="4293043" y="1226584"/>
                </a:lnTo>
                <a:lnTo>
                  <a:pt x="0" y="122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65988" y="1043528"/>
            <a:ext cx="5093312" cy="1196928"/>
          </a:xfrm>
          <a:custGeom>
            <a:avLst/>
            <a:gdLst/>
            <a:ahLst/>
            <a:cxnLst/>
            <a:rect r="r" b="b" t="t" l="l"/>
            <a:pathLst>
              <a:path h="1196928" w="5093312">
                <a:moveTo>
                  <a:pt x="0" y="0"/>
                </a:moveTo>
                <a:lnTo>
                  <a:pt x="5093312" y="0"/>
                </a:lnTo>
                <a:lnTo>
                  <a:pt x="5093312" y="1196928"/>
                </a:lnTo>
                <a:lnTo>
                  <a:pt x="0" y="1196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136391" y="6140491"/>
            <a:ext cx="9373830" cy="37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748"/>
              </a:lnSpc>
              <a:spcBef>
                <a:spcPct val="0"/>
              </a:spcBef>
            </a:pPr>
            <a:r>
              <a:rPr lang="en-US" sz="2748" spc="-217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Information Session 2025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677224"/>
            <a:ext cx="3366096" cy="236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79"/>
              </a:lnSpc>
              <a:spcBef>
                <a:spcPct val="0"/>
              </a:spcBef>
            </a:pPr>
            <a:r>
              <a:rPr lang="en-US" b="true" sz="1599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PRESENTED BY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66251"/>
            <a:ext cx="3366096" cy="236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79"/>
              </a:lnSpc>
              <a:spcBef>
                <a:spcPct val="0"/>
              </a:spcBef>
            </a:pPr>
            <a:r>
              <a:rPr lang="en-US" sz="1599">
                <a:solidFill>
                  <a:srgbClr val="2B2B2B"/>
                </a:solidFill>
                <a:latin typeface="Garet"/>
                <a:ea typeface="Garet"/>
                <a:cs typeface="Garet"/>
                <a:sym typeface="Garet"/>
              </a:rPr>
              <a:t>Daniela Pace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77779" y="4864553"/>
            <a:ext cx="14732443" cy="1228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490"/>
              </a:lnSpc>
              <a:spcBef>
                <a:spcPct val="0"/>
              </a:spcBef>
            </a:pPr>
            <a:r>
              <a:rPr lang="en-US" sz="10885" spc="-85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LIVE THE LANGUAGE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203908" y="8966251"/>
            <a:ext cx="4055392" cy="236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79"/>
              </a:lnSpc>
              <a:spcBef>
                <a:spcPct val="0"/>
              </a:spcBef>
            </a:pPr>
            <a:r>
              <a:rPr lang="en-US" sz="1599">
                <a:solidFill>
                  <a:srgbClr val="2B2B2B"/>
                </a:solidFill>
                <a:latin typeface="Garet"/>
                <a:ea typeface="Garet"/>
                <a:cs typeface="Garet"/>
                <a:sym typeface="Garet"/>
              </a:rPr>
              <a:t>myscholarship.gov.mt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5400"/>
            <a:ext cx="11365509" cy="10287000"/>
            <a:chOff x="0" y="0"/>
            <a:chExt cx="15154012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3238" t="0" r="13238" b="0"/>
            <a:stretch>
              <a:fillRect/>
            </a:stretch>
          </p:blipFill>
          <p:spPr>
            <a:xfrm flipH="false" flipV="false">
              <a:off x="0" y="0"/>
              <a:ext cx="15154012" cy="1371600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2697969" y="4222432"/>
            <a:ext cx="39448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You may re-apply for another course </a:t>
            </a: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3 months after</a:t>
            </a: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the previous course is completed.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791630" y="4222432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17382" y="2124393"/>
            <a:ext cx="3925387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You may apply for any level of a training programme.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776195" y="2124393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791630" y="6676707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663122" y="6676707"/>
            <a:ext cx="3964213" cy="139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Minors under the age of 18 can only participate with the consent of their parents/legal guardians.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60016" y="-25400"/>
            <a:ext cx="11727984" cy="10287000"/>
            <a:chOff x="0" y="0"/>
            <a:chExt cx="15637312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18004" r="51393" b="18004"/>
            <a:stretch>
              <a:fillRect/>
            </a:stretch>
          </p:blipFill>
          <p:spPr>
            <a:xfrm flipH="false" flipV="false">
              <a:off x="0" y="0"/>
              <a:ext cx="15637312" cy="1371600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754269" y="4424045"/>
            <a:ext cx="3706619" cy="139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This Board shall be responsible for all matters concerning the application process.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4134" y="4424045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08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71805" y="2326005"/>
            <a:ext cx="3689083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MEYR has appointed the LTL Board to operate the process of eligibility.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26005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9569" y="6525895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36732" y="6525895"/>
            <a:ext cx="3724156" cy="139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Applicants shall become ineligible for a Grant if they are in breach of any part of the regulations.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602599"/>
            <a:ext cx="7203393" cy="662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5808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505590" y="8892540"/>
            <a:ext cx="575371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myscholarship.gov.mt</a:t>
            </a:r>
          </a:p>
        </p:txBody>
      </p:sp>
      <p:sp>
        <p:nvSpPr>
          <p:cNvPr name="AutoShape 5" id="5"/>
          <p:cNvSpPr/>
          <p:nvPr/>
        </p:nvSpPr>
        <p:spPr>
          <a:xfrm>
            <a:off x="-585133" y="8810621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-585133" y="9339262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4403996"/>
            <a:ext cx="214954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E-mail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247" y="4386216"/>
            <a:ext cx="536230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livethelanguage.meyr@gov.mt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074556"/>
            <a:ext cx="214954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Phone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78247" y="5056776"/>
            <a:ext cx="536230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2598 2667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736846"/>
            <a:ext cx="214954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Address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78247" y="5727321"/>
            <a:ext cx="8987409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Mi</a:t>
            </a:r>
            <a:r>
              <a:rPr lang="en-US" sz="20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nistry for Education, Sport, Youth, Research and Innovation</a:t>
            </a:r>
          </a:p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Scholarships Unit,</a:t>
            </a:r>
          </a:p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Great Siege Road</a:t>
            </a:r>
          </a:p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Floriana VLT 2000</a:t>
            </a:r>
          </a:p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Malta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019638"/>
            <a:ext cx="4764688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585133" y="8805859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585133" y="9334500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095936" y="5404604"/>
            <a:ext cx="1672526" cy="702461"/>
          </a:xfrm>
          <a:custGeom>
            <a:avLst/>
            <a:gdLst/>
            <a:ahLst/>
            <a:cxnLst/>
            <a:rect r="r" b="b" t="t" l="l"/>
            <a:pathLst>
              <a:path h="702461" w="1672526">
                <a:moveTo>
                  <a:pt x="0" y="0"/>
                </a:moveTo>
                <a:lnTo>
                  <a:pt x="1672526" y="0"/>
                </a:lnTo>
                <a:lnTo>
                  <a:pt x="1672526" y="702461"/>
                </a:lnTo>
                <a:lnTo>
                  <a:pt x="0" y="702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07737" y="5404604"/>
            <a:ext cx="1672526" cy="702461"/>
          </a:xfrm>
          <a:custGeom>
            <a:avLst/>
            <a:gdLst/>
            <a:ahLst/>
            <a:cxnLst/>
            <a:rect r="r" b="b" t="t" l="l"/>
            <a:pathLst>
              <a:path h="702461" w="1672526">
                <a:moveTo>
                  <a:pt x="0" y="0"/>
                </a:moveTo>
                <a:lnTo>
                  <a:pt x="1672526" y="0"/>
                </a:lnTo>
                <a:lnTo>
                  <a:pt x="1672526" y="702461"/>
                </a:lnTo>
                <a:lnTo>
                  <a:pt x="0" y="702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19538" y="5404604"/>
            <a:ext cx="1672526" cy="702461"/>
          </a:xfrm>
          <a:custGeom>
            <a:avLst/>
            <a:gdLst/>
            <a:ahLst/>
            <a:cxnLst/>
            <a:rect r="r" b="b" t="t" l="l"/>
            <a:pathLst>
              <a:path h="702461" w="1672526">
                <a:moveTo>
                  <a:pt x="0" y="0"/>
                </a:moveTo>
                <a:lnTo>
                  <a:pt x="1672526" y="0"/>
                </a:lnTo>
                <a:lnTo>
                  <a:pt x="1672526" y="702461"/>
                </a:lnTo>
                <a:lnTo>
                  <a:pt x="0" y="702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1159450" y="-140976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0" y="0"/>
                </a:moveTo>
                <a:lnTo>
                  <a:pt x="2611028" y="0"/>
                </a:lnTo>
                <a:lnTo>
                  <a:pt x="2611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557564"/>
            <a:ext cx="7279037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Scheme Overview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295644"/>
            <a:ext cx="8823356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Live the Language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475512"/>
            <a:ext cx="3806998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Ages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40501" y="6475512"/>
            <a:ext cx="3806998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Languages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4020" y="7078855"/>
            <a:ext cx="501635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11 - 21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35821" y="7078855"/>
            <a:ext cx="501635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ALL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52302" y="6475512"/>
            <a:ext cx="3806998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Grant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47622" y="7078855"/>
            <a:ext cx="501635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Up to €850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05006" y="-25400"/>
            <a:ext cx="11582994" cy="10287000"/>
            <a:chOff x="0" y="0"/>
            <a:chExt cx="15443992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2535" t="0" r="12535" b="0"/>
            <a:stretch>
              <a:fillRect/>
            </a:stretch>
          </p:blipFill>
          <p:spPr>
            <a:xfrm flipH="false" flipV="false">
              <a:off x="0" y="0"/>
              <a:ext cx="15443992" cy="1371600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754269" y="4776470"/>
            <a:ext cx="370661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State Schools: 49%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Church Schools: 11%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Independent Schools: 40%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4134" y="4776470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71805" y="2678430"/>
            <a:ext cx="3689083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Grant is paid pro-rata on the presentation of relevant documents.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678430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9569" y="6878320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36732" y="6878320"/>
            <a:ext cx="3724156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Scheme will remain open until funds are exhausted.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5400"/>
            <a:ext cx="11166147" cy="10287000"/>
            <a:chOff x="0" y="0"/>
            <a:chExt cx="14888197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3883" t="0" r="13883" b="0"/>
            <a:stretch>
              <a:fillRect/>
            </a:stretch>
          </p:blipFill>
          <p:spPr>
            <a:xfrm flipH="false" flipV="false">
              <a:off x="0" y="0"/>
              <a:ext cx="14888197" cy="1371600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2051120" y="9465284"/>
            <a:ext cx="457621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myscholarship-apply.gov.mt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21835" y="4574857"/>
            <a:ext cx="4305500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Make sure to have an active e-ID account and your IBAN number ready.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776195" y="4574857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43022" y="2476818"/>
            <a:ext cx="4284312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Only online applications are accepted.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760761" y="2476818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791630" y="6676707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00647" y="6676707"/>
            <a:ext cx="4326688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Applications are to be submitted no later than 3 months after course completion.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585133" y="8805859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585133" y="9334500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28700" y="4292535"/>
            <a:ext cx="13838306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074698" y="3103895"/>
            <a:ext cx="1629446" cy="2396244"/>
          </a:xfrm>
          <a:custGeom>
            <a:avLst/>
            <a:gdLst/>
            <a:ahLst/>
            <a:cxnLst/>
            <a:rect r="r" b="b" t="t" l="l"/>
            <a:pathLst>
              <a:path h="2396244" w="1629446">
                <a:moveTo>
                  <a:pt x="0" y="0"/>
                </a:moveTo>
                <a:lnTo>
                  <a:pt x="1629446" y="0"/>
                </a:lnTo>
                <a:lnTo>
                  <a:pt x="1629446" y="2396244"/>
                </a:lnTo>
                <a:lnTo>
                  <a:pt x="0" y="2396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62887"/>
            <a:ext cx="5683548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Steps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27374"/>
            <a:ext cx="6720560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Apply for the scheme </a:t>
            </a: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after </a:t>
            </a: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completing your language course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67082" y="5640615"/>
            <a:ext cx="2803392" cy="1539342"/>
            <a:chOff x="0" y="0"/>
            <a:chExt cx="3737856" cy="205245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28575"/>
              <a:ext cx="3737856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Course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622859"/>
              <a:ext cx="3737856" cy="1429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Complete a course in a language of your choosing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005388" y="5640615"/>
            <a:ext cx="3009115" cy="1539342"/>
            <a:chOff x="0" y="0"/>
            <a:chExt cx="4012154" cy="205245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8575"/>
              <a:ext cx="4012154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Apply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622859"/>
              <a:ext cx="4012154" cy="1429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No later than 3 months after course completion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982075" y="5640615"/>
            <a:ext cx="3184011" cy="1539342"/>
            <a:chOff x="0" y="0"/>
            <a:chExt cx="4245347" cy="205245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28575"/>
              <a:ext cx="4245347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Review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622859"/>
              <a:ext cx="4245347" cy="1429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The board will review your submitted application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963582" y="5640615"/>
            <a:ext cx="4123962" cy="1539342"/>
            <a:chOff x="0" y="0"/>
            <a:chExt cx="5498615" cy="2052456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28575"/>
              <a:ext cx="5498615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Funds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622859"/>
              <a:ext cx="5498615" cy="1429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If awarded, you will receive the funds based on documentation submitted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028700" y="4102116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005388" y="4102116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982075" y="4102116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958763" y="4102116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09650"/>
            <a:ext cx="811530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Documentation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7082" y="2365608"/>
            <a:ext cx="8076918" cy="33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8"/>
              </a:lnSpc>
            </a:pP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Eligible Costs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252764"/>
            <a:ext cx="7664150" cy="815442"/>
            <a:chOff x="0" y="0"/>
            <a:chExt cx="10218867" cy="108725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8575"/>
              <a:ext cx="10218867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Course Fees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22859"/>
              <a:ext cx="10218867" cy="464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79" indent="-237490" lvl="1">
                <a:lnSpc>
                  <a:spcPts val="285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Charged directly by the recognised institution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67082" y="4616113"/>
            <a:ext cx="7664150" cy="1901292"/>
            <a:chOff x="0" y="0"/>
            <a:chExt cx="10218867" cy="253505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8575"/>
              <a:ext cx="10218867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Accommodation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22859"/>
              <a:ext cx="10218867" cy="1912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79" indent="-237490" lvl="1">
                <a:lnSpc>
                  <a:spcPts val="285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Addressed to applicant or parent/legal guardian.</a:t>
              </a:r>
            </a:p>
            <a:p>
              <a:pPr algn="l" marL="474979" indent="-237490" lvl="1">
                <a:lnSpc>
                  <a:spcPts val="285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Include check in and check out dates.</a:t>
              </a:r>
            </a:p>
            <a:p>
              <a:pPr algn="l" marL="474979" indent="-237490" lvl="1">
                <a:lnSpc>
                  <a:spcPts val="285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Max. of two additional nights allowed (one day before and one day after the course).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8106537"/>
            <a:ext cx="7664150" cy="1177392"/>
            <a:chOff x="0" y="0"/>
            <a:chExt cx="10218867" cy="156985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28575"/>
              <a:ext cx="10218867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Flights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22859"/>
              <a:ext cx="10218867" cy="946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79" indent="-237490" lvl="1">
                <a:lnSpc>
                  <a:spcPts val="285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Dates in line with course programme.</a:t>
              </a:r>
            </a:p>
            <a:p>
              <a:pPr algn="l" marL="474979" indent="-237490" lvl="1">
                <a:lnSpc>
                  <a:spcPts val="285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Any other travel expenses are </a:t>
              </a:r>
              <a:r>
                <a:rPr lang="en-US" b="true" sz="21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not </a:t>
              </a: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covered.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128099" y="3823948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776191" y="3787947"/>
            <a:ext cx="2957873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Invoices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76191" y="4638715"/>
            <a:ext cx="2957873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Receipts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776191" y="5491521"/>
            <a:ext cx="2957873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Bank Statements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128099" y="4674717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128099" y="5527522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400000">
            <a:off x="10326222" y="5232200"/>
            <a:ext cx="1004060" cy="890875"/>
          </a:xfrm>
          <a:custGeom>
            <a:avLst/>
            <a:gdLst/>
            <a:ahLst/>
            <a:cxnLst/>
            <a:rect r="r" b="b" t="t" l="l"/>
            <a:pathLst>
              <a:path h="890875" w="1004060">
                <a:moveTo>
                  <a:pt x="0" y="0"/>
                </a:moveTo>
                <a:lnTo>
                  <a:pt x="1004059" y="0"/>
                </a:lnTo>
                <a:lnTo>
                  <a:pt x="1004059" y="890875"/>
                </a:lnTo>
                <a:lnTo>
                  <a:pt x="0" y="890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400000">
            <a:off x="10326222" y="3568887"/>
            <a:ext cx="1004060" cy="890875"/>
          </a:xfrm>
          <a:custGeom>
            <a:avLst/>
            <a:gdLst/>
            <a:ahLst/>
            <a:cxnLst/>
            <a:rect r="r" b="b" t="t" l="l"/>
            <a:pathLst>
              <a:path h="890875" w="1004060">
                <a:moveTo>
                  <a:pt x="0" y="0"/>
                </a:moveTo>
                <a:lnTo>
                  <a:pt x="1004059" y="0"/>
                </a:lnTo>
                <a:lnTo>
                  <a:pt x="1004059" y="890875"/>
                </a:lnTo>
                <a:lnTo>
                  <a:pt x="0" y="890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5400000">
            <a:off x="10326222" y="8418666"/>
            <a:ext cx="1004060" cy="890875"/>
          </a:xfrm>
          <a:custGeom>
            <a:avLst/>
            <a:gdLst/>
            <a:ahLst/>
            <a:cxnLst/>
            <a:rect r="r" b="b" t="t" l="l"/>
            <a:pathLst>
              <a:path h="890875" w="1004060">
                <a:moveTo>
                  <a:pt x="0" y="0"/>
                </a:moveTo>
                <a:lnTo>
                  <a:pt x="1004059" y="0"/>
                </a:lnTo>
                <a:lnTo>
                  <a:pt x="1004059" y="890875"/>
                </a:lnTo>
                <a:lnTo>
                  <a:pt x="0" y="890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3776191" y="8016054"/>
            <a:ext cx="2957873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Flight Tickets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76191" y="9158437"/>
            <a:ext cx="2957873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Boarding Passes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3128099" y="8052056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128099" y="9194439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3776191" y="8581857"/>
            <a:ext cx="1695207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or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503111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83475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663838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744202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824565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904929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985292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8065656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9141981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0222344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302708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383071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3463435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4543798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5624162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6704525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-577252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7780850" y="7069855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09650"/>
            <a:ext cx="811530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Documentation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7082" y="2365608"/>
            <a:ext cx="8076918" cy="33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8"/>
              </a:lnSpc>
            </a:pP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Certification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614714"/>
            <a:ext cx="7664150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Certificate of Attendance / Award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35415"/>
            <a:ext cx="7664150" cy="104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Must include the following information:</a:t>
            </a:r>
          </a:p>
          <a:p>
            <a:pPr algn="l">
              <a:lnSpc>
                <a:spcPts val="43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067082" y="5454945"/>
            <a:ext cx="3802358" cy="2300740"/>
            <a:chOff x="0" y="0"/>
            <a:chExt cx="5069811" cy="306765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1037185" y="-127377"/>
              <a:ext cx="4032626" cy="600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Name of applicant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7670" cy="507670"/>
            </a:xfrm>
            <a:custGeom>
              <a:avLst/>
              <a:gdLst/>
              <a:ahLst/>
              <a:cxnLst/>
              <a:rect r="r" b="b" t="t" l="l"/>
              <a:pathLst>
                <a:path h="507670" w="507670">
                  <a:moveTo>
                    <a:pt x="0" y="0"/>
                  </a:moveTo>
                  <a:lnTo>
                    <a:pt x="507670" y="0"/>
                  </a:lnTo>
                  <a:lnTo>
                    <a:pt x="507670" y="507670"/>
                  </a:lnTo>
                  <a:lnTo>
                    <a:pt x="0" y="50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037185" y="2432607"/>
              <a:ext cx="4032626" cy="600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Name of course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037185" y="1113341"/>
              <a:ext cx="4032626" cy="600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Date when issued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240718"/>
              <a:ext cx="507670" cy="507670"/>
            </a:xfrm>
            <a:custGeom>
              <a:avLst/>
              <a:gdLst/>
              <a:ahLst/>
              <a:cxnLst/>
              <a:rect r="r" b="b" t="t" l="l"/>
              <a:pathLst>
                <a:path h="507670" w="507670">
                  <a:moveTo>
                    <a:pt x="0" y="0"/>
                  </a:moveTo>
                  <a:lnTo>
                    <a:pt x="507670" y="0"/>
                  </a:lnTo>
                  <a:lnTo>
                    <a:pt x="507670" y="507669"/>
                  </a:lnTo>
                  <a:lnTo>
                    <a:pt x="0" y="507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2559984"/>
              <a:ext cx="507670" cy="507670"/>
            </a:xfrm>
            <a:custGeom>
              <a:avLst/>
              <a:gdLst/>
              <a:ahLst/>
              <a:cxnLst/>
              <a:rect r="r" b="b" t="t" l="l"/>
              <a:pathLst>
                <a:path h="507670" w="507670">
                  <a:moveTo>
                    <a:pt x="0" y="0"/>
                  </a:moveTo>
                  <a:lnTo>
                    <a:pt x="507670" y="0"/>
                  </a:lnTo>
                  <a:lnTo>
                    <a:pt x="507670" y="507669"/>
                  </a:lnTo>
                  <a:lnTo>
                    <a:pt x="0" y="507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261836" y="5454945"/>
            <a:ext cx="5717327" cy="2287648"/>
            <a:chOff x="0" y="0"/>
            <a:chExt cx="7623103" cy="305019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041070" y="-130129"/>
              <a:ext cx="6582033" cy="600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Start and end dates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041070" y="1100237"/>
              <a:ext cx="6582033" cy="600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Total number of hours attended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041070" y="2419503"/>
              <a:ext cx="6582033" cy="600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21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Level of language proficiency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7670" cy="507670"/>
            </a:xfrm>
            <a:custGeom>
              <a:avLst/>
              <a:gdLst/>
              <a:ahLst/>
              <a:cxnLst/>
              <a:rect r="r" b="b" t="t" l="l"/>
              <a:pathLst>
                <a:path h="507670" w="507670">
                  <a:moveTo>
                    <a:pt x="0" y="0"/>
                  </a:moveTo>
                  <a:lnTo>
                    <a:pt x="507670" y="0"/>
                  </a:lnTo>
                  <a:lnTo>
                    <a:pt x="507670" y="507670"/>
                  </a:lnTo>
                  <a:lnTo>
                    <a:pt x="0" y="50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230366"/>
              <a:ext cx="507670" cy="507670"/>
            </a:xfrm>
            <a:custGeom>
              <a:avLst/>
              <a:gdLst/>
              <a:ahLst/>
              <a:cxnLst/>
              <a:rect r="r" b="b" t="t" l="l"/>
              <a:pathLst>
                <a:path h="507670" w="507670">
                  <a:moveTo>
                    <a:pt x="0" y="0"/>
                  </a:moveTo>
                  <a:lnTo>
                    <a:pt x="507670" y="0"/>
                  </a:lnTo>
                  <a:lnTo>
                    <a:pt x="507670" y="507670"/>
                  </a:lnTo>
                  <a:lnTo>
                    <a:pt x="0" y="50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2542528"/>
              <a:ext cx="507670" cy="507670"/>
            </a:xfrm>
            <a:custGeom>
              <a:avLst/>
              <a:gdLst/>
              <a:ahLst/>
              <a:cxnLst/>
              <a:rect r="r" b="b" t="t" l="l"/>
              <a:pathLst>
                <a:path h="507670" w="507670">
                  <a:moveTo>
                    <a:pt x="0" y="0"/>
                  </a:moveTo>
                  <a:lnTo>
                    <a:pt x="507670" y="0"/>
                  </a:lnTo>
                  <a:lnTo>
                    <a:pt x="507670" y="507670"/>
                  </a:lnTo>
                  <a:lnTo>
                    <a:pt x="0" y="50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-5400000">
            <a:off x="14925086" y="1774802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0" y="0"/>
                </a:moveTo>
                <a:lnTo>
                  <a:pt x="2611028" y="0"/>
                </a:lnTo>
                <a:lnTo>
                  <a:pt x="2611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09650"/>
            <a:ext cx="811530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Documentation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7082" y="2365608"/>
            <a:ext cx="8076918" cy="33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8"/>
              </a:lnSpc>
            </a:pP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Forms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7082" y="3660860"/>
            <a:ext cx="7664150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Financial Identification Form (TR/S-9)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7082" y="4926012"/>
            <a:ext cx="7664150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Data Protection Form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7082" y="6191165"/>
            <a:ext cx="7664150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Consent Form (for parent / legal guardian)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809857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90221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970584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050948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131311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7636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31715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412078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492442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72805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653169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729494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66064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14299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094663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3" y="0"/>
                </a:lnTo>
                <a:lnTo>
                  <a:pt x="1080363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175026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251351" y="8405720"/>
            <a:ext cx="1080364" cy="422324"/>
          </a:xfrm>
          <a:custGeom>
            <a:avLst/>
            <a:gdLst/>
            <a:ahLst/>
            <a:cxnLst/>
            <a:rect r="r" b="b" t="t" l="l"/>
            <a:pathLst>
              <a:path h="422324" w="1080364">
                <a:moveTo>
                  <a:pt x="0" y="0"/>
                </a:moveTo>
                <a:lnTo>
                  <a:pt x="1080364" y="0"/>
                </a:lnTo>
                <a:lnTo>
                  <a:pt x="1080364" y="422324"/>
                </a:lnTo>
                <a:lnTo>
                  <a:pt x="0" y="42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248260" y="3351005"/>
            <a:ext cx="4525012" cy="857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65"/>
              </a:lnSpc>
            </a:pPr>
            <a:r>
              <a:rPr lang="en-US" sz="2475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These forms can be found on the scholarship website: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48260" y="4653951"/>
            <a:ext cx="4525012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b="true" sz="29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myscholarship.gov.mt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5400000">
            <a:off x="9344689" y="4303542"/>
            <a:ext cx="1467520" cy="1302091"/>
          </a:xfrm>
          <a:custGeom>
            <a:avLst/>
            <a:gdLst/>
            <a:ahLst/>
            <a:cxnLst/>
            <a:rect r="r" b="b" t="t" l="l"/>
            <a:pathLst>
              <a:path h="1302091" w="1467520">
                <a:moveTo>
                  <a:pt x="0" y="0"/>
                </a:moveTo>
                <a:lnTo>
                  <a:pt x="1467520" y="0"/>
                </a:lnTo>
                <a:lnTo>
                  <a:pt x="1467520" y="1302091"/>
                </a:lnTo>
                <a:lnTo>
                  <a:pt x="0" y="1302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2248260" y="5595102"/>
            <a:ext cx="4525012" cy="1293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65"/>
              </a:lnSpc>
            </a:pPr>
            <a:r>
              <a:rPr lang="en-US" sz="2475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Fill in forms in blue ink and submit with the rest of the documents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60016" y="-25400"/>
            <a:ext cx="11727984" cy="10287000"/>
            <a:chOff x="0" y="0"/>
            <a:chExt cx="15637312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24132" t="0" r="0" b="0"/>
            <a:stretch>
              <a:fillRect/>
            </a:stretch>
          </p:blipFill>
          <p:spPr>
            <a:xfrm flipH="false" flipV="false">
              <a:off x="0" y="0"/>
              <a:ext cx="15637312" cy="1371600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754269" y="4600257"/>
            <a:ext cx="3563523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Start date must be after the launch of this scheme - 6</a:t>
            </a: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</a:t>
            </a: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May 2025.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4134" y="4600257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71805" y="2502218"/>
            <a:ext cx="3689083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Course must be at least 15 hours in duration.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502218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9569" y="6702107"/>
            <a:ext cx="46767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36732" y="6702107"/>
            <a:ext cx="3374365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Online language courses are </a:t>
            </a: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not </a:t>
            </a: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covered under this scheme.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032D08C011147A4B2B8976FF207D1" ma:contentTypeVersion="13" ma:contentTypeDescription="Create a new document." ma:contentTypeScope="" ma:versionID="42c6fb794a73324c0043d825e8d2250a">
  <xsd:schema xmlns:xsd="http://www.w3.org/2001/XMLSchema" xmlns:xs="http://www.w3.org/2001/XMLSchema" xmlns:p="http://schemas.microsoft.com/office/2006/metadata/properties" xmlns:ns2="ee925b01-def3-4c7e-8898-b2cb9831c34b" xmlns:ns3="64d2c179-254d-4779-8815-8abb7a8b0352" targetNamespace="http://schemas.microsoft.com/office/2006/metadata/properties" ma:root="true" ma:fieldsID="fb0ff5af8d6e15ba2996ceb2e86d0460" ns2:_="" ns3:_="">
    <xsd:import namespace="ee925b01-def3-4c7e-8898-b2cb9831c34b"/>
    <xsd:import namespace="64d2c179-254d-4779-8815-8abb7a8b0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25b01-def3-4c7e-8898-b2cb9831c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858473a-97ee-428e-a817-eb9457ba02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c179-254d-4779-8815-8abb7a8b035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5e6e80e-e491-4760-af4e-906c53577202}" ma:internalName="TaxCatchAll" ma:showField="CatchAllData" ma:web="64d2c179-254d-4779-8815-8abb7a8b0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c179-254d-4779-8815-8abb7a8b0352" xsi:nil="true"/>
    <lcf76f155ced4ddcb4097134ff3c332f xmlns="ee925b01-def3-4c7e-8898-b2cb9831c3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DE34D-0300-47D1-8D7C-182FEB26D69F}"/>
</file>

<file path=customXml/itemProps2.xml><?xml version="1.0" encoding="utf-8"?>
<ds:datastoreItem xmlns:ds="http://schemas.openxmlformats.org/officeDocument/2006/customXml" ds:itemID="{F36DB243-648C-43BF-AA77-D390B06986A4}"/>
</file>

<file path=customXml/itemProps3.xml><?xml version="1.0" encoding="utf-8"?>
<ds:datastoreItem xmlns:ds="http://schemas.openxmlformats.org/officeDocument/2006/customXml" ds:itemID="{1C34E645-DF5F-4E07-9A55-C347668181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Black Minimalist Project Deck Presentation</dc:title>
  <cp:revision>1</cp:revision>
  <dcterms:created xsi:type="dcterms:W3CDTF">2006-08-16T00:00:00Z</dcterms:created>
  <dcterms:modified xsi:type="dcterms:W3CDTF">2011-08-01T06:04:30Z</dcterms:modified>
  <dc:identifier>DAGozl7-cJk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0x0101005BD032D08C011147A4B2B8976FF207D1</vt:lpwstr>
  </property>
</Properties>
</file>